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1" r:id="rId15"/>
  </p:sldIdLst>
  <p:sldSz cx="18288000" cy="10287000"/>
  <p:notesSz cx="6858000" cy="9144000"/>
  <p:embeddedFontLst>
    <p:embeddedFont>
      <p:font typeface="Audiowide" panose="020B0604020202020204" charset="0"/>
      <p:regular r:id="rId16"/>
    </p:embeddedFont>
    <p:embeddedFont>
      <p:font typeface="Gabarito" panose="020B0604020202020204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Bold" panose="020B0806030504020204" charset="0"/>
      <p:regular r:id="rId22"/>
    </p:embeddedFont>
    <p:embeddedFont>
      <p:font typeface="Open Sans Italics" panose="020B0604020202020204" charset="0"/>
      <p:regular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4.jpe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731721"/>
            <a:ext cx="18288000" cy="10176588"/>
          </a:xfrm>
          <a:custGeom>
            <a:avLst/>
            <a:gdLst/>
            <a:ahLst/>
            <a:cxnLst/>
            <a:rect l="l" t="t" r="r" b="b"/>
            <a:pathLst>
              <a:path w="18288000" h="10176588">
                <a:moveTo>
                  <a:pt x="0" y="0"/>
                </a:moveTo>
                <a:lnTo>
                  <a:pt x="18288000" y="0"/>
                </a:lnTo>
                <a:lnTo>
                  <a:pt x="18288000" y="10176588"/>
                </a:lnTo>
                <a:lnTo>
                  <a:pt x="0" y="1017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2" r="-2372" b="-5882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Freeform 6"/>
          <p:cNvSpPr/>
          <p:nvPr/>
        </p:nvSpPr>
        <p:spPr>
          <a:xfrm>
            <a:off x="1028700" y="2471339"/>
            <a:ext cx="2962214" cy="525793"/>
          </a:xfrm>
          <a:custGeom>
            <a:avLst/>
            <a:gdLst/>
            <a:ahLst/>
            <a:cxnLst/>
            <a:rect l="l" t="t" r="r" b="b"/>
            <a:pathLst>
              <a:path w="2962214" h="525793">
                <a:moveTo>
                  <a:pt x="0" y="0"/>
                </a:moveTo>
                <a:lnTo>
                  <a:pt x="2962214" y="0"/>
                </a:lnTo>
                <a:lnTo>
                  <a:pt x="2962214" y="525793"/>
                </a:lnTo>
                <a:lnTo>
                  <a:pt x="0" y="525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3149532"/>
            <a:ext cx="10185799" cy="337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8"/>
              </a:lnSpc>
            </a:pPr>
            <a:r>
              <a:rPr lang="en-US" sz="8615" dirty="0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8788"/>
              </a:lnSpc>
            </a:pPr>
            <a:r>
              <a:rPr lang="en-US" sz="8615" dirty="0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968695"/>
            <a:ext cx="10185799" cy="5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32"/>
              </a:lnSpc>
            </a:pPr>
            <a:r>
              <a:rPr lang="en-US" sz="3502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502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502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8F64E-52CC-AACD-1F9E-6EE68F36E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306517-BAD6-B8E4-1C22-360058C955F5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2000EB8-B1B7-7D08-7999-76A71CBAA02D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E2EDFE9-547A-A8C7-0BEA-9F9FBE629214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38967BF-C443-E1EF-90E0-8FBFA1F1A178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606702D-EA45-4915-1086-7040685303E8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373F65E-4C18-3D71-01FA-EF3331006035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94ADE96-A0A0-79B0-BBEF-2A8E1FF366E7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3A616DB-4C82-E7E3-5D36-ECFCFA833614}"/>
              </a:ext>
            </a:extLst>
          </p:cNvPr>
          <p:cNvSpPr txBox="1"/>
          <p:nvPr/>
        </p:nvSpPr>
        <p:spPr>
          <a:xfrm>
            <a:off x="1028700" y="1114425"/>
            <a:ext cx="16230600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400" dirty="0">
                <a:solidFill>
                  <a:srgbClr val="C907C9"/>
                </a:solidFill>
                <a:latin typeface="Audiowide"/>
                <a:sym typeface="Open Sans Bold"/>
              </a:rPr>
              <a:t>EDA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CB1C0A6-539D-FBCC-000E-38B2302597C8}"/>
              </a:ext>
            </a:extLst>
          </p:cNvPr>
          <p:cNvSpPr txBox="1"/>
          <p:nvPr/>
        </p:nvSpPr>
        <p:spPr>
          <a:xfrm>
            <a:off x="1028696" y="2933700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3200" u="sng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Diferenças</a:t>
            </a:r>
            <a:r>
              <a:rPr lang="en-US" sz="3200" u="sng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entre </a:t>
            </a:r>
            <a:r>
              <a:rPr lang="en-US" sz="3200" u="sng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200" u="sng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u="sng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modelos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E42CE63-8D20-69F1-2556-0795F60A104C}"/>
              </a:ext>
            </a:extLst>
          </p:cNvPr>
          <p:cNvSpPr txBox="1"/>
          <p:nvPr/>
        </p:nvSpPr>
        <p:spPr>
          <a:xfrm>
            <a:off x="1028696" y="1810574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9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Event-Driven Architecture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8D0A6A8-A5AE-4059-CA46-C411AC25A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08" y="3667822"/>
            <a:ext cx="16010891" cy="4676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817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7047-F57A-908E-90BD-7FC0A61FB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709AC3-ED1A-006F-03B0-7D43D62E5554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C2A5A4A-EC0B-8BAC-93AE-5494F4127494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C1439C5-5F95-3AE8-BE54-B45236E18221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CB10070-FF94-AECC-6D01-4774BDC7348A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0FB2E4B-2B77-37A2-D93D-BE0EDF660C42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17EB778-DC1C-1215-51F8-A2630B8F5FBE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586B736A-9AF0-28A3-8048-B7A76103A0CD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8E0DA4A-F21B-13C0-6724-27481975DA22}"/>
              </a:ext>
            </a:extLst>
          </p:cNvPr>
          <p:cNvSpPr txBox="1"/>
          <p:nvPr/>
        </p:nvSpPr>
        <p:spPr>
          <a:xfrm>
            <a:off x="1028700" y="1114425"/>
            <a:ext cx="16230600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400" dirty="0">
                <a:solidFill>
                  <a:srgbClr val="C907C9"/>
                </a:solidFill>
                <a:latin typeface="Audiowide"/>
                <a:sym typeface="Open Sans Bold"/>
              </a:rPr>
              <a:t>EDA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2413025-1053-91F3-4674-B95DD124485E}"/>
              </a:ext>
            </a:extLst>
          </p:cNvPr>
          <p:cNvSpPr txBox="1"/>
          <p:nvPr/>
        </p:nvSpPr>
        <p:spPr>
          <a:xfrm>
            <a:off x="1006573" y="3148744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3200" u="sng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Vantagens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23A0CE5-AC16-E580-9DAF-93C2B7AD3493}"/>
              </a:ext>
            </a:extLst>
          </p:cNvPr>
          <p:cNvSpPr txBox="1"/>
          <p:nvPr/>
        </p:nvSpPr>
        <p:spPr>
          <a:xfrm>
            <a:off x="1028696" y="1810574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9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Event-Driven Architecture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84AED075-6D89-935E-118B-909A5BD8BBC6}"/>
              </a:ext>
            </a:extLst>
          </p:cNvPr>
          <p:cNvSpPr txBox="1"/>
          <p:nvPr/>
        </p:nvSpPr>
        <p:spPr>
          <a:xfrm>
            <a:off x="1028696" y="3451014"/>
            <a:ext cx="16230600" cy="344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Baixo acoplamento:</a:t>
            </a: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Facilita manutenção e evolução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Reatividade:</a:t>
            </a: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Respostas em tempo real a eventos;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Flexibilidade:</a:t>
            </a: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Integração com múltiplos sistemas e serviços;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 assíncrono:</a:t>
            </a: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Melhor uso de recursos.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786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70C6D-9AFD-9A0C-76AC-EF42E6A7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56B16C6-6430-8AE8-0A37-7D718432B5F7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5337130-AF57-3101-363E-0F6E7E9F67BE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D45DB5-1282-19BD-E0F6-D1E8A03B53F2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06D4554-0DB8-BE91-C94C-FF2784F5FCD3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230B75E-9CBD-8940-A29A-CB070B24DDE6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2EB4FBB-2CFC-9290-8A49-77E7757B52FD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03C19587-5C1B-9EBE-3689-F9AB70780FA4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79201C2-0CF7-7147-BBF5-818F1E277B4E}"/>
              </a:ext>
            </a:extLst>
          </p:cNvPr>
          <p:cNvSpPr txBox="1"/>
          <p:nvPr/>
        </p:nvSpPr>
        <p:spPr>
          <a:xfrm>
            <a:off x="1028700" y="1114425"/>
            <a:ext cx="16230600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400" dirty="0">
                <a:solidFill>
                  <a:srgbClr val="C907C9"/>
                </a:solidFill>
                <a:latin typeface="Audiowide"/>
                <a:sym typeface="Open Sans Bold"/>
              </a:rPr>
              <a:t>EDA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73B3C5B-6565-686B-1C2A-7F5101CD0F50}"/>
              </a:ext>
            </a:extLst>
          </p:cNvPr>
          <p:cNvSpPr txBox="1"/>
          <p:nvPr/>
        </p:nvSpPr>
        <p:spPr>
          <a:xfrm>
            <a:off x="1006573" y="3148744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3200" u="sng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Desvantagens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DEA00EB-B533-46FD-0272-47D481C47C2C}"/>
              </a:ext>
            </a:extLst>
          </p:cNvPr>
          <p:cNvSpPr txBox="1"/>
          <p:nvPr/>
        </p:nvSpPr>
        <p:spPr>
          <a:xfrm>
            <a:off x="1028696" y="1810574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9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Event-Driven Architecture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047DFC0F-1575-13AF-A275-15AE057C8638}"/>
              </a:ext>
            </a:extLst>
          </p:cNvPr>
          <p:cNvSpPr txBox="1"/>
          <p:nvPr/>
        </p:nvSpPr>
        <p:spPr>
          <a:xfrm>
            <a:off x="1028696" y="3451014"/>
            <a:ext cx="16230600" cy="197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Complexidade maior: </a:t>
            </a: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Pode ser difícil rastrear o fluxo de eventos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Depuração complicada: </a:t>
            </a: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 podem ocorrer fora de ordem.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275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C1A00-7730-7466-603B-DD4EF9E64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CDCBF2-C841-7897-0EF1-E511A10A212B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CA30DFA-9254-570E-69AE-D815F8054A49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3615541-9DF7-BB51-9A24-D03A49B65DC5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3A7ED30-06BD-1081-2189-AADCBAB0FAF8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6D8E8E5-7BC2-735B-C797-C997AED96272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FB2A9D3-E5E1-C1A1-E318-4D56F48E8082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AA5F30FC-0E8A-F382-1DDB-363438F15F00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53C4AB4-EBBD-AA02-4F6C-A003D0471BB0}"/>
              </a:ext>
            </a:extLst>
          </p:cNvPr>
          <p:cNvSpPr txBox="1"/>
          <p:nvPr/>
        </p:nvSpPr>
        <p:spPr>
          <a:xfrm>
            <a:off x="1028700" y="1114425"/>
            <a:ext cx="16230600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400" dirty="0">
                <a:solidFill>
                  <a:srgbClr val="C907C9"/>
                </a:solidFill>
                <a:latin typeface="Audiowide"/>
                <a:sym typeface="Open Sans Bold"/>
              </a:rPr>
              <a:t>EDA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6DBD9F1-8F59-CEE8-7D03-5E6C1E13AA99}"/>
              </a:ext>
            </a:extLst>
          </p:cNvPr>
          <p:cNvSpPr txBox="1"/>
          <p:nvPr/>
        </p:nvSpPr>
        <p:spPr>
          <a:xfrm>
            <a:off x="1028696" y="1810574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9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Event-Driven Architecture</a:t>
            </a:r>
          </a:p>
        </p:txBody>
      </p:sp>
      <p:pic>
        <p:nvPicPr>
          <p:cNvPr id="2052" name="Picture 4" descr="Exemplo - ícones de comunicações grátis">
            <a:extLst>
              <a:ext uri="{FF2B5EF4-FFF2-40B4-BE49-F238E27FC236}">
                <a16:creationId xmlns:a16="http://schemas.microsoft.com/office/drawing/2014/main" id="{9A2888D8-89A2-DD07-FE3A-3DF16D63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59194">
            <a:off x="6162359" y="1794414"/>
            <a:ext cx="5963275" cy="596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92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1091029" y="1280959"/>
            <a:ext cx="3042004" cy="3375005"/>
            <a:chOff x="0" y="0"/>
            <a:chExt cx="1018331" cy="11298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8331" cy="1129805"/>
            </a:xfrm>
            <a:custGeom>
              <a:avLst/>
              <a:gdLst/>
              <a:ahLst/>
              <a:cxnLst/>
              <a:rect l="l" t="t" r="r" b="b"/>
              <a:pathLst>
                <a:path w="1018331" h="1129805">
                  <a:moveTo>
                    <a:pt x="58535" y="0"/>
                  </a:moveTo>
                  <a:lnTo>
                    <a:pt x="959796" y="0"/>
                  </a:lnTo>
                  <a:cubicBezTo>
                    <a:pt x="975320" y="0"/>
                    <a:pt x="990209" y="6167"/>
                    <a:pt x="1001186" y="17145"/>
                  </a:cubicBezTo>
                  <a:cubicBezTo>
                    <a:pt x="1012164" y="28122"/>
                    <a:pt x="1018331" y="43011"/>
                    <a:pt x="1018331" y="58535"/>
                  </a:cubicBezTo>
                  <a:lnTo>
                    <a:pt x="1018331" y="1071270"/>
                  </a:lnTo>
                  <a:cubicBezTo>
                    <a:pt x="1018331" y="1086795"/>
                    <a:pt x="1012164" y="1101683"/>
                    <a:pt x="1001186" y="1112661"/>
                  </a:cubicBezTo>
                  <a:cubicBezTo>
                    <a:pt x="990209" y="1123638"/>
                    <a:pt x="975320" y="1129805"/>
                    <a:pt x="959796" y="1129805"/>
                  </a:cubicBezTo>
                  <a:lnTo>
                    <a:pt x="58535" y="1129805"/>
                  </a:lnTo>
                  <a:cubicBezTo>
                    <a:pt x="43011" y="1129805"/>
                    <a:pt x="28122" y="1123638"/>
                    <a:pt x="17145" y="1112661"/>
                  </a:cubicBezTo>
                  <a:cubicBezTo>
                    <a:pt x="6167" y="1101683"/>
                    <a:pt x="0" y="1086795"/>
                    <a:pt x="0" y="1071270"/>
                  </a:cubicBezTo>
                  <a:lnTo>
                    <a:pt x="0" y="58535"/>
                  </a:lnTo>
                  <a:cubicBezTo>
                    <a:pt x="0" y="43011"/>
                    <a:pt x="6167" y="28122"/>
                    <a:pt x="17145" y="17145"/>
                  </a:cubicBezTo>
                  <a:cubicBezTo>
                    <a:pt x="28122" y="6167"/>
                    <a:pt x="43011" y="0"/>
                    <a:pt x="58535" y="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1280959"/>
            <a:ext cx="2099880" cy="372729"/>
          </a:xfrm>
          <a:custGeom>
            <a:avLst/>
            <a:gdLst/>
            <a:ahLst/>
            <a:cxnLst/>
            <a:rect l="l" t="t" r="r" b="b"/>
            <a:pathLst>
              <a:path w="2099880" h="372729">
                <a:moveTo>
                  <a:pt x="0" y="0"/>
                </a:moveTo>
                <a:lnTo>
                  <a:pt x="2099880" y="0"/>
                </a:lnTo>
                <a:lnTo>
                  <a:pt x="2099880" y="372729"/>
                </a:lnTo>
                <a:lnTo>
                  <a:pt x="0" y="37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4962331"/>
            <a:ext cx="3491711" cy="3375005"/>
            <a:chOff x="0" y="0"/>
            <a:chExt cx="1168874" cy="11298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44345" y="0"/>
                  </a:moveTo>
                  <a:lnTo>
                    <a:pt x="1124529" y="0"/>
                  </a:lnTo>
                  <a:cubicBezTo>
                    <a:pt x="1149020" y="0"/>
                    <a:pt x="1168874" y="19854"/>
                    <a:pt x="1168874" y="44345"/>
                  </a:cubicBezTo>
                  <a:lnTo>
                    <a:pt x="1168874" y="1085461"/>
                  </a:lnTo>
                  <a:cubicBezTo>
                    <a:pt x="1168874" y="1109952"/>
                    <a:pt x="1149020" y="1129805"/>
                    <a:pt x="1124529" y="1129805"/>
                  </a:cubicBezTo>
                  <a:lnTo>
                    <a:pt x="44345" y="1129805"/>
                  </a:lnTo>
                  <a:cubicBezTo>
                    <a:pt x="19854" y="1129805"/>
                    <a:pt x="0" y="1109952"/>
                    <a:pt x="0" y="1085461"/>
                  </a:cubicBezTo>
                  <a:lnTo>
                    <a:pt x="0" y="44345"/>
                  </a:lnTo>
                  <a:cubicBezTo>
                    <a:pt x="0" y="19854"/>
                    <a:pt x="19854" y="0"/>
                    <a:pt x="44345" y="0"/>
                  </a:cubicBezTo>
                  <a:close/>
                </a:path>
              </a:pathLst>
            </a:custGeom>
            <a:blipFill>
              <a:blip r:embed="rId4"/>
              <a:stretch>
                <a:fillRect t="-1728" b="-172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091029" y="5864505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1091029" y="6573720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1084263" y="7282935"/>
            <a:ext cx="391690" cy="378159"/>
          </a:xfrm>
          <a:custGeom>
            <a:avLst/>
            <a:gdLst/>
            <a:ahLst/>
            <a:cxnLst/>
            <a:rect l="l" t="t" r="r" b="b"/>
            <a:pathLst>
              <a:path w="391690" h="378159">
                <a:moveTo>
                  <a:pt x="0" y="0"/>
                </a:moveTo>
                <a:lnTo>
                  <a:pt x="391691" y="0"/>
                </a:lnTo>
                <a:lnTo>
                  <a:pt x="391691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1094811" y="7992150"/>
            <a:ext cx="370596" cy="378159"/>
          </a:xfrm>
          <a:custGeom>
            <a:avLst/>
            <a:gdLst/>
            <a:ahLst/>
            <a:cxnLst/>
            <a:rect l="l" t="t" r="r" b="b"/>
            <a:pathLst>
              <a:path w="370596" h="378159">
                <a:moveTo>
                  <a:pt x="0" y="0"/>
                </a:moveTo>
                <a:lnTo>
                  <a:pt x="370595" y="0"/>
                </a:lnTo>
                <a:lnTo>
                  <a:pt x="370595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11487656" y="2222344"/>
            <a:ext cx="2248750" cy="149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3"/>
              </a:lnSpc>
            </a:pPr>
            <a:r>
              <a:rPr lang="en-US" sz="24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Inserir</a:t>
            </a:r>
            <a:endParaRPr lang="en-US" sz="249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>
              <a:lnSpc>
                <a:spcPts val="2943"/>
              </a:lnSpc>
            </a:pPr>
            <a:r>
              <a:rPr lang="en-US" sz="2494" u="none" strike="noStrik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foto</a:t>
            </a:r>
            <a:r>
              <a:rPr lang="en-US" sz="2494" u="none" strike="noStrik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</a:t>
            </a:r>
          </a:p>
          <a:p>
            <a:pPr marL="0" lvl="0" indent="0" algn="ctr">
              <a:lnSpc>
                <a:spcPts val="2943"/>
              </a:lnSpc>
            </a:pPr>
            <a:r>
              <a:rPr lang="en-US" sz="2494" u="none" strike="noStrik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palestrante</a:t>
            </a:r>
            <a:endParaRPr lang="en-US" sz="2494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>
              <a:lnSpc>
                <a:spcPts val="2943"/>
              </a:lnSpc>
            </a:pPr>
            <a:r>
              <a:rPr lang="en-US" sz="2494" u="none" strike="noStrike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aqui</a:t>
            </a:r>
            <a:endParaRPr lang="en-US" sz="2494" u="none" strike="noStrik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91029" y="5029006"/>
            <a:ext cx="6168271" cy="51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8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Andre Dias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758463"/>
            <a:ext cx="8862029" cy="160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107" dirty="0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6229"/>
              </a:lnSpc>
            </a:pPr>
            <a:r>
              <a:rPr lang="en-US" sz="6107" dirty="0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525421"/>
            <a:ext cx="8862029" cy="46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5"/>
              </a:lnSpc>
            </a:pP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047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14648" y="5648608"/>
            <a:ext cx="4571344" cy="199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8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 me ver na</a:t>
            </a:r>
          </a:p>
          <a:p>
            <a:pPr algn="l">
              <a:lnSpc>
                <a:spcPts val="5347"/>
              </a:lnSpc>
            </a:pPr>
            <a:r>
              <a:rPr lang="en-US" sz="4383" b="1">
                <a:solidFill>
                  <a:srgbClr val="C907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#ECON26?</a:t>
            </a:r>
          </a:p>
          <a:p>
            <a:pPr algn="l">
              <a:lnSpc>
                <a:spcPts val="3517"/>
              </a:lnSpc>
            </a:pPr>
            <a:r>
              <a:rPr lang="en-US" sz="28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Acesse o QRCode e avalie minha palestra!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28049" y="588947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@andreldiias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8049" y="659869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andre-dias93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28049" y="730790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anndrelluizdiias@gmail.com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28049" y="801712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(17) 9 9712-1726</a:t>
            </a:r>
          </a:p>
        </p:txBody>
      </p:sp>
      <p:pic>
        <p:nvPicPr>
          <p:cNvPr id="30" name="Imagem 29" descr="Homem em pé com camisa preta&#10;&#10;O conteúdo gerado por IA pode estar incorreto.">
            <a:extLst>
              <a:ext uri="{FF2B5EF4-FFF2-40B4-BE49-F238E27FC236}">
                <a16:creationId xmlns:a16="http://schemas.microsoft.com/office/drawing/2014/main" id="{0FD043BD-404F-A738-B6F8-DA40B8485A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3" t="149" r="9484" b="44854"/>
          <a:stretch>
            <a:fillRect/>
          </a:stretch>
        </p:blipFill>
        <p:spPr>
          <a:xfrm>
            <a:off x="10919429" y="1173845"/>
            <a:ext cx="3329971" cy="36846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774290" y="4581507"/>
            <a:ext cx="70183" cy="806351"/>
            <a:chOff x="0" y="0"/>
            <a:chExt cx="18484" cy="2123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84" cy="212372"/>
            </a:xfrm>
            <a:custGeom>
              <a:avLst/>
              <a:gdLst/>
              <a:ahLst/>
              <a:cxnLst/>
              <a:rect l="l" t="t" r="r" b="b"/>
              <a:pathLst>
                <a:path w="18484" h="212372">
                  <a:moveTo>
                    <a:pt x="0" y="0"/>
                  </a:moveTo>
                  <a:lnTo>
                    <a:pt x="18484" y="0"/>
                  </a:lnTo>
                  <a:lnTo>
                    <a:pt x="18484" y="212372"/>
                  </a:lnTo>
                  <a:lnTo>
                    <a:pt x="0" y="212372"/>
                  </a:ln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484" cy="25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62000" y="1862430"/>
            <a:ext cx="16230600" cy="251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18"/>
              </a:lnSpc>
            </a:pPr>
            <a:r>
              <a:rPr lang="pt-BR" sz="6107" dirty="0">
                <a:solidFill>
                  <a:srgbClr val="C907C9"/>
                </a:solidFill>
                <a:latin typeface="Audiowide"/>
                <a:sym typeface="Audiowide"/>
              </a:rPr>
              <a:t>Event-</a:t>
            </a:r>
            <a:r>
              <a:rPr lang="pt-BR" sz="6107" dirty="0" err="1">
                <a:solidFill>
                  <a:srgbClr val="C907C9"/>
                </a:solidFill>
                <a:latin typeface="Audiowide"/>
                <a:sym typeface="Audiowide"/>
              </a:rPr>
              <a:t>Driven</a:t>
            </a:r>
            <a:r>
              <a:rPr lang="pt-BR" sz="6107" dirty="0">
                <a:solidFill>
                  <a:srgbClr val="C907C9"/>
                </a:solidFill>
                <a:latin typeface="Audiowide"/>
                <a:sym typeface="Audiowide"/>
              </a:rPr>
              <a:t> </a:t>
            </a:r>
            <a:r>
              <a:rPr lang="pt-BR" sz="6107" dirty="0" err="1">
                <a:solidFill>
                  <a:srgbClr val="C907C9"/>
                </a:solidFill>
                <a:latin typeface="Audiowide"/>
                <a:sym typeface="Audiowide"/>
              </a:rPr>
              <a:t>Architecture</a:t>
            </a:r>
            <a:endParaRPr lang="pt-BR" sz="6390" dirty="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>
              <a:lnSpc>
                <a:spcPts val="6518"/>
              </a:lnSpc>
            </a:pPr>
            <a:r>
              <a:rPr lang="pt-BR" sz="6390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Como Transformar Aplicações Tradicionais em Sistemas Reativos</a:t>
            </a:r>
            <a:endParaRPr lang="en-US" sz="6390" dirty="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40990" y="4714240"/>
            <a:ext cx="14525773" cy="54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1"/>
              </a:lnSpc>
            </a:pPr>
            <a:r>
              <a:rPr lang="en-US" sz="3594" dirty="0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Andre Dias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03AE4-927B-1330-EE48-A69D0237E3FB}"/>
              </a:ext>
            </a:extLst>
          </p:cNvPr>
          <p:cNvSpPr txBox="1"/>
          <p:nvPr/>
        </p:nvSpPr>
        <p:spPr>
          <a:xfrm>
            <a:off x="1040989" y="5757964"/>
            <a:ext cx="14525773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1"/>
              </a:lnSpc>
            </a:pPr>
            <a:r>
              <a:rPr lang="pt-BR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Nesta palestra, vamos explorar o conceito de Event-</a:t>
            </a:r>
            <a:r>
              <a:rPr lang="pt-BR" sz="2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Driven</a:t>
            </a:r>
            <a:r>
              <a:rPr lang="pt-BR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2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Architecture</a:t>
            </a:r>
            <a:r>
              <a:rPr lang="pt-BR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(EDA) e como aplicar esse poderoso padrão arquitetural em aplicações Delphi. Serão apresentados os fundamentos de sistemas orientados a eventos, as vantagens do modelo reativo para escalabilidade e manutenção, além de exemplos práticos de implementação no Delphi.</a:t>
            </a:r>
            <a:endParaRPr lang="en-US" sz="2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4241"/>
              </a:lnSpc>
            </a:pPr>
            <a:endParaRPr lang="en-US" sz="359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151586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u="sng" dirty="0"/>
          </a:p>
        </p:txBody>
      </p:sp>
      <p:sp>
        <p:nvSpPr>
          <p:cNvPr id="10" name="TextBox 10"/>
          <p:cNvSpPr txBox="1"/>
          <p:nvPr/>
        </p:nvSpPr>
        <p:spPr>
          <a:xfrm>
            <a:off x="4750956" y="2226888"/>
            <a:ext cx="12927445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Graduado em Análise e Desenvolvimento de Sistemas.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Pós Graduado em Tecnologia para Aplicações Web.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Desenvolvedor software a mais de 12 anos</a:t>
            </a:r>
            <a:r>
              <a:rPr lang="en-US" sz="24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ym typeface="Open Sans"/>
              </a:rPr>
              <a:t>Atualmente</a:t>
            </a:r>
            <a:r>
              <a:rPr lang="en-US" sz="2800" dirty="0">
                <a:sym typeface="Open Sans"/>
              </a:rPr>
              <a:t>, sou </a:t>
            </a:r>
            <a:r>
              <a:rPr lang="en-US" sz="2800" dirty="0" err="1">
                <a:sym typeface="Open Sans"/>
              </a:rPr>
              <a:t>desenvolvedor</a:t>
            </a:r>
            <a:r>
              <a:rPr lang="en-US" sz="2800" dirty="0">
                <a:sym typeface="Open Sans"/>
              </a:rPr>
              <a:t> </a:t>
            </a:r>
            <a:r>
              <a:rPr lang="en-US" sz="2800" dirty="0" err="1">
                <a:sym typeface="Open Sans"/>
              </a:rPr>
              <a:t>na</a:t>
            </a:r>
            <a:r>
              <a:rPr lang="en-US" sz="2800" dirty="0">
                <a:sym typeface="Open Sans"/>
              </a:rPr>
              <a:t> </a:t>
            </a:r>
            <a:r>
              <a:rPr lang="en-US" sz="2800" b="1" dirty="0">
                <a:sym typeface="Open Sans"/>
              </a:rPr>
              <a:t>Fiorilli Software</a:t>
            </a:r>
            <a:r>
              <a:rPr lang="en-US" sz="2800" dirty="0">
                <a:sym typeface="Open Sans"/>
              </a:rPr>
              <a:t> e </a:t>
            </a:r>
            <a:r>
              <a:rPr lang="en-US" sz="2800" dirty="0" err="1">
                <a:sym typeface="Open Sans"/>
              </a:rPr>
              <a:t>prestador</a:t>
            </a:r>
            <a:r>
              <a:rPr lang="en-US" sz="2800" dirty="0">
                <a:sym typeface="Open Sans"/>
              </a:rPr>
              <a:t> de </a:t>
            </a:r>
            <a:r>
              <a:rPr lang="en-US" sz="2800" dirty="0" err="1">
                <a:sym typeface="Open Sans"/>
              </a:rPr>
              <a:t>serviços</a:t>
            </a:r>
            <a:r>
              <a:rPr lang="en-US" sz="2800" dirty="0">
                <a:sym typeface="Open Sans"/>
              </a:rPr>
              <a:t> </a:t>
            </a:r>
            <a:r>
              <a:rPr lang="en-US" sz="2800" dirty="0" err="1">
                <a:sym typeface="Open Sans"/>
              </a:rPr>
              <a:t>na</a:t>
            </a:r>
            <a:r>
              <a:rPr lang="en-US" sz="2800" dirty="0">
                <a:sym typeface="Open Sans"/>
              </a:rPr>
              <a:t> </a:t>
            </a:r>
            <a:r>
              <a:rPr lang="en-US" sz="2800" b="1" dirty="0" err="1">
                <a:sym typeface="Open Sans"/>
              </a:rPr>
              <a:t>Destak</a:t>
            </a:r>
            <a:r>
              <a:rPr lang="en-US" sz="2800" b="1" dirty="0">
                <a:sym typeface="Open Sans"/>
              </a:rPr>
              <a:t> </a:t>
            </a:r>
            <a:r>
              <a:rPr lang="en-US" sz="2800" b="1" dirty="0" err="1">
                <a:sym typeface="Open Sans"/>
              </a:rPr>
              <a:t>Informática</a:t>
            </a:r>
            <a:r>
              <a:rPr lang="en-US" sz="2800" dirty="0">
                <a:sym typeface="Open Sans"/>
              </a:rPr>
              <a:t>.</a:t>
            </a: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Imagem 10" descr="Homem em pé com camisa preta&#10;&#10;O conteúdo gerado por IA pode estar incorreto.">
            <a:extLst>
              <a:ext uri="{FF2B5EF4-FFF2-40B4-BE49-F238E27FC236}">
                <a16:creationId xmlns:a16="http://schemas.microsoft.com/office/drawing/2014/main" id="{DF9C28EB-4E43-A1DF-B507-5EFE8F23C7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3" t="149" r="9484" b="44854"/>
          <a:stretch>
            <a:fillRect/>
          </a:stretch>
        </p:blipFill>
        <p:spPr>
          <a:xfrm>
            <a:off x="1028700" y="1426189"/>
            <a:ext cx="3329971" cy="36846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9">
            <a:extLst>
              <a:ext uri="{FF2B5EF4-FFF2-40B4-BE49-F238E27FC236}">
                <a16:creationId xmlns:a16="http://schemas.microsoft.com/office/drawing/2014/main" id="{7873E83F-4678-E35A-664C-6F2F4CF88BD7}"/>
              </a:ext>
            </a:extLst>
          </p:cNvPr>
          <p:cNvGrpSpPr/>
          <p:nvPr/>
        </p:nvGrpSpPr>
        <p:grpSpPr>
          <a:xfrm>
            <a:off x="4750956" y="1362672"/>
            <a:ext cx="61116" cy="806351"/>
            <a:chOff x="0" y="0"/>
            <a:chExt cx="18484" cy="212372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6137482-7246-7212-73B7-C7E877C33B63}"/>
                </a:ext>
              </a:extLst>
            </p:cNvPr>
            <p:cNvSpPr/>
            <p:nvPr/>
          </p:nvSpPr>
          <p:spPr>
            <a:xfrm>
              <a:off x="0" y="0"/>
              <a:ext cx="18484" cy="212372"/>
            </a:xfrm>
            <a:custGeom>
              <a:avLst/>
              <a:gdLst/>
              <a:ahLst/>
              <a:cxnLst/>
              <a:rect l="l" t="t" r="r" b="b"/>
              <a:pathLst>
                <a:path w="18484" h="212372">
                  <a:moveTo>
                    <a:pt x="0" y="0"/>
                  </a:moveTo>
                  <a:lnTo>
                    <a:pt x="18484" y="0"/>
                  </a:lnTo>
                  <a:lnTo>
                    <a:pt x="18484" y="212372"/>
                  </a:lnTo>
                  <a:lnTo>
                    <a:pt x="0" y="212372"/>
                  </a:ln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24E2887E-01F3-93F5-A8A2-93DE57C02B01}"/>
                </a:ext>
              </a:extLst>
            </p:cNvPr>
            <p:cNvSpPr txBox="1"/>
            <p:nvPr/>
          </p:nvSpPr>
          <p:spPr>
            <a:xfrm>
              <a:off x="0" y="-38100"/>
              <a:ext cx="18484" cy="25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6ACA88BD-7F89-EDF7-72AF-897DFD94E7E3}"/>
              </a:ext>
            </a:extLst>
          </p:cNvPr>
          <p:cNvSpPr txBox="1"/>
          <p:nvPr/>
        </p:nvSpPr>
        <p:spPr>
          <a:xfrm>
            <a:off x="5029201" y="1494582"/>
            <a:ext cx="12649200" cy="542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41"/>
              </a:lnSpc>
            </a:pPr>
            <a:r>
              <a:rPr lang="en-US" sz="3594" dirty="0">
                <a:latin typeface="Gabarito"/>
                <a:ea typeface="Gabarito"/>
                <a:cs typeface="Gabarito"/>
                <a:sym typeface="Gabarito"/>
              </a:rPr>
              <a:t>Andre Dias</a:t>
            </a:r>
          </a:p>
        </p:txBody>
      </p:sp>
      <p:pic>
        <p:nvPicPr>
          <p:cNvPr id="16" name="Picture 6" descr="Embarcadero Technologies Corporate Logo - Embarcadero">
            <a:extLst>
              <a:ext uri="{FF2B5EF4-FFF2-40B4-BE49-F238E27FC236}">
                <a16:creationId xmlns:a16="http://schemas.microsoft.com/office/drawing/2014/main" id="{4C6422E7-2583-BEC9-D096-8F1908D4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27" y="6776808"/>
            <a:ext cx="1419227" cy="1419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ile type angular&quot; Icon - Download for free – Iconduck">
            <a:extLst>
              <a:ext uri="{FF2B5EF4-FFF2-40B4-BE49-F238E27FC236}">
                <a16:creationId xmlns:a16="http://schemas.microsoft.com/office/drawing/2014/main" id="{5EA88D73-0898-C750-E4DE-44DB773EB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601" y="6731592"/>
            <a:ext cx="1370441" cy="1471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omparação de preços – Fiorilli Software">
            <a:extLst>
              <a:ext uri="{FF2B5EF4-FFF2-40B4-BE49-F238E27FC236}">
                <a16:creationId xmlns:a16="http://schemas.microsoft.com/office/drawing/2014/main" id="{9E94326C-9922-2B7C-5E83-9EA78678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16" y="4432061"/>
            <a:ext cx="678789" cy="67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F5681031-39F0-FE63-5327-73B484DFE4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63" y="4432060"/>
            <a:ext cx="678790" cy="678790"/>
          </a:xfrm>
          <a:prstGeom prst="rect">
            <a:avLst/>
          </a:prstGeom>
        </p:spPr>
      </p:pic>
      <p:grpSp>
        <p:nvGrpSpPr>
          <p:cNvPr id="24" name="Group 9">
            <a:extLst>
              <a:ext uri="{FF2B5EF4-FFF2-40B4-BE49-F238E27FC236}">
                <a16:creationId xmlns:a16="http://schemas.microsoft.com/office/drawing/2014/main" id="{F84CC648-361E-0084-AFF2-8AB298C2CB18}"/>
              </a:ext>
            </a:extLst>
          </p:cNvPr>
          <p:cNvGrpSpPr/>
          <p:nvPr/>
        </p:nvGrpSpPr>
        <p:grpSpPr>
          <a:xfrm>
            <a:off x="940955" y="5520332"/>
            <a:ext cx="61116" cy="806351"/>
            <a:chOff x="0" y="0"/>
            <a:chExt cx="18484" cy="212372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13CC49B-4720-477D-ED6F-A09DB8BC602A}"/>
                </a:ext>
              </a:extLst>
            </p:cNvPr>
            <p:cNvSpPr/>
            <p:nvPr/>
          </p:nvSpPr>
          <p:spPr>
            <a:xfrm>
              <a:off x="0" y="0"/>
              <a:ext cx="18484" cy="212372"/>
            </a:xfrm>
            <a:custGeom>
              <a:avLst/>
              <a:gdLst/>
              <a:ahLst/>
              <a:cxnLst/>
              <a:rect l="l" t="t" r="r" b="b"/>
              <a:pathLst>
                <a:path w="18484" h="212372">
                  <a:moveTo>
                    <a:pt x="0" y="0"/>
                  </a:moveTo>
                  <a:lnTo>
                    <a:pt x="18484" y="0"/>
                  </a:lnTo>
                  <a:lnTo>
                    <a:pt x="18484" y="212372"/>
                  </a:lnTo>
                  <a:lnTo>
                    <a:pt x="0" y="212372"/>
                  </a:ln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EC58FB4C-3E9D-3B11-BB89-8F323C907A75}"/>
                </a:ext>
              </a:extLst>
            </p:cNvPr>
            <p:cNvSpPr txBox="1"/>
            <p:nvPr/>
          </p:nvSpPr>
          <p:spPr>
            <a:xfrm>
              <a:off x="0" y="-38100"/>
              <a:ext cx="18484" cy="25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13">
            <a:extLst>
              <a:ext uri="{FF2B5EF4-FFF2-40B4-BE49-F238E27FC236}">
                <a16:creationId xmlns:a16="http://schemas.microsoft.com/office/drawing/2014/main" id="{5F72111E-966C-4E91-C4A3-EEA1A7B0C5AE}"/>
              </a:ext>
            </a:extLst>
          </p:cNvPr>
          <p:cNvSpPr txBox="1"/>
          <p:nvPr/>
        </p:nvSpPr>
        <p:spPr>
          <a:xfrm>
            <a:off x="1219200" y="5652242"/>
            <a:ext cx="12649200" cy="542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41"/>
              </a:lnSpc>
            </a:pPr>
            <a:r>
              <a:rPr lang="en-US" sz="3594" dirty="0" err="1">
                <a:latin typeface="Gabarito"/>
                <a:ea typeface="Gabarito"/>
                <a:cs typeface="Gabarito"/>
                <a:sym typeface="Gabarito"/>
              </a:rPr>
              <a:t>Principais</a:t>
            </a:r>
            <a:r>
              <a:rPr lang="en-US" sz="3594" dirty="0">
                <a:latin typeface="Gabarito"/>
                <a:ea typeface="Gabarito"/>
                <a:cs typeface="Gabarito"/>
                <a:sym typeface="Gabarito"/>
              </a:rPr>
              <a:t> Skills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114041-BD2B-C59B-8092-CB7B1DE7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704" y="6808934"/>
            <a:ext cx="1333886" cy="133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0BFCB7D-8C63-EB05-0872-75B09B648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252" y="6775836"/>
            <a:ext cx="1333886" cy="1333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rse">
            <a:extLst>
              <a:ext uri="{FF2B5EF4-FFF2-40B4-BE49-F238E27FC236}">
                <a16:creationId xmlns:a16="http://schemas.microsoft.com/office/drawing/2014/main" id="{A77FB308-1582-C73B-E283-0B8219D1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670" y="6870385"/>
            <a:ext cx="1941883" cy="1313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7FA9100-5827-6280-4437-758BBAC89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800" y="6756967"/>
            <a:ext cx="2402635" cy="1471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m 32" descr="Texto, Logotipo, nome da empresa&#10;&#10;O conteúdo gerado por IA pode estar incorreto.">
            <a:extLst>
              <a:ext uri="{FF2B5EF4-FFF2-40B4-BE49-F238E27FC236}">
                <a16:creationId xmlns:a16="http://schemas.microsoft.com/office/drawing/2014/main" id="{9B66E5C9-014D-BB27-0DDC-88F2ADFCAE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472" y="7096416"/>
            <a:ext cx="4140609" cy="963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980A46C0-8DA8-341B-E21E-7492CD81E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-3" y="-342900"/>
            <a:ext cx="18288000" cy="5941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E824A83A-CFB5-B90F-24E3-F187C844810E}"/>
              </a:ext>
            </a:extLst>
          </p:cNvPr>
          <p:cNvSpPr/>
          <p:nvPr/>
        </p:nvSpPr>
        <p:spPr>
          <a:xfrm>
            <a:off x="-4" y="5577560"/>
            <a:ext cx="18288004" cy="6941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6888DFDF-0B8E-5604-BC95-8A1B09728E85}"/>
              </a:ext>
            </a:extLst>
          </p:cNvPr>
          <p:cNvSpPr txBox="1">
            <a:spLocks/>
          </p:cNvSpPr>
          <p:nvPr/>
        </p:nvSpPr>
        <p:spPr>
          <a:xfrm>
            <a:off x="575633" y="5669619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S/C Software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E33E54CD-A277-FFE1-A9BC-11998067C0B8}"/>
              </a:ext>
            </a:extLst>
          </p:cNvPr>
          <p:cNvSpPr txBox="1"/>
          <p:nvPr/>
        </p:nvSpPr>
        <p:spPr>
          <a:xfrm>
            <a:off x="575633" y="6667500"/>
            <a:ext cx="16230600" cy="257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orgãos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públicos;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segmento.</a:t>
            </a: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/>
          <p:cNvSpPr txBox="1"/>
          <p:nvPr/>
        </p:nvSpPr>
        <p:spPr>
          <a:xfrm>
            <a:off x="1028700" y="1114425"/>
            <a:ext cx="16230600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400" dirty="0">
                <a:solidFill>
                  <a:srgbClr val="C907C9"/>
                </a:solidFill>
                <a:latin typeface="Audiowide"/>
                <a:sym typeface="Open Sans Bold"/>
              </a:rPr>
              <a:t>EDA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696" y="4208862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que é Event-Driven Architecture?</a:t>
            </a: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081FCF10-BEF4-8CFF-7AE0-995D2B82DBCE}"/>
              </a:ext>
            </a:extLst>
          </p:cNvPr>
          <p:cNvSpPr txBox="1"/>
          <p:nvPr/>
        </p:nvSpPr>
        <p:spPr>
          <a:xfrm>
            <a:off x="1028696" y="1810574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9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Event-Driven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78EAE-C1C1-B0B3-B9CE-CB8BBBE1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21A145B-112F-B712-5B72-907F7E77C487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385F5EF-471B-0D72-4D15-173475F12B3C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203FFA-6E6B-07B5-06CB-586935D621E4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D0E2E1-083B-BAC4-F5C1-5FBD07029780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E6FE2A-A92C-5A6C-08D5-E61543059FEC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898E276-7948-0C71-93A2-F062D81DCB34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1558285F-A3F0-46BF-CFF7-FFFDEEF9D29F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CC38477-6031-3F56-B9A6-DA5D0C96FE57}"/>
              </a:ext>
            </a:extLst>
          </p:cNvPr>
          <p:cNvSpPr txBox="1"/>
          <p:nvPr/>
        </p:nvSpPr>
        <p:spPr>
          <a:xfrm>
            <a:off x="1028700" y="1114425"/>
            <a:ext cx="16230600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400" dirty="0">
                <a:solidFill>
                  <a:srgbClr val="C907C9"/>
                </a:solidFill>
                <a:latin typeface="Audiowide"/>
                <a:sym typeface="Open Sans Bold"/>
              </a:rPr>
              <a:t>EDA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E817148-60F2-D225-E012-9BEEA1FC6ED2}"/>
              </a:ext>
            </a:extLst>
          </p:cNvPr>
          <p:cNvSpPr txBox="1"/>
          <p:nvPr/>
        </p:nvSpPr>
        <p:spPr>
          <a:xfrm>
            <a:off x="1028696" y="3451014"/>
            <a:ext cx="16230600" cy="331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Arquitetura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orientada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à </a:t>
            </a:r>
            <a:r>
              <a:rPr lang="en-US" sz="3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eventos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Modelo de software onde os componentes se comunicam de acordo com as mudanças de estado ou ocorrências significativas no sistema;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Procedural e Reativo.</a:t>
            </a:r>
            <a:endParaRPr lang="en-US" sz="3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384D6CF5-E922-EE77-3AD7-C171613C83E1}"/>
              </a:ext>
            </a:extLst>
          </p:cNvPr>
          <p:cNvSpPr txBox="1"/>
          <p:nvPr/>
        </p:nvSpPr>
        <p:spPr>
          <a:xfrm>
            <a:off x="1028696" y="1810574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9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Event-Driven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27007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872AB-D15C-43B4-45DB-E2F7863B4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F07C17-2F89-71A9-4499-C75CDFD3E98F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6DABA19-B3D8-435E-6E77-387CFCF7E7A9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59F6553-2B9D-0E07-84A7-56B30394FD20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9BD663-C26F-F957-81FB-1A352C2B684F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A3D0B10-0F8B-7A04-A390-B797A9B0BB6F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2719629-1A60-E02D-69B4-0B0684E7CDE1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9375722D-446B-6949-607E-32E28A1F903E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AC72E7E-4CFE-5702-E938-AA4B3D002B77}"/>
              </a:ext>
            </a:extLst>
          </p:cNvPr>
          <p:cNvSpPr txBox="1"/>
          <p:nvPr/>
        </p:nvSpPr>
        <p:spPr>
          <a:xfrm>
            <a:off x="1028700" y="1114425"/>
            <a:ext cx="16230600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400" dirty="0">
                <a:solidFill>
                  <a:srgbClr val="C907C9"/>
                </a:solidFill>
                <a:latin typeface="Audiowide"/>
                <a:sym typeface="Open Sans Bold"/>
              </a:rPr>
              <a:t>EDA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13D832-88F9-9931-4BDE-25D123DDCC62}"/>
              </a:ext>
            </a:extLst>
          </p:cNvPr>
          <p:cNvSpPr txBox="1"/>
          <p:nvPr/>
        </p:nvSpPr>
        <p:spPr>
          <a:xfrm>
            <a:off x="1006573" y="3148744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3200" u="sng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Procedural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6A416F1D-9C41-247D-2C30-2F8F1C1EDB5E}"/>
              </a:ext>
            </a:extLst>
          </p:cNvPr>
          <p:cNvSpPr txBox="1"/>
          <p:nvPr/>
        </p:nvSpPr>
        <p:spPr>
          <a:xfrm>
            <a:off x="1028696" y="1810574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9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Event-Driven Architecture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88F12FA-C9FF-D9B9-ED14-DE701DB2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599" y="3633204"/>
            <a:ext cx="10675985" cy="21037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6F8EFB-6F29-95CA-5FD2-4DE102F6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73" y="6241277"/>
            <a:ext cx="10675985" cy="2103797"/>
          </a:xfrm>
          <a:prstGeom prst="rect">
            <a:avLst/>
          </a:prstGeom>
        </p:spPr>
      </p:pic>
      <p:sp>
        <p:nvSpPr>
          <p:cNvPr id="13" name="Seta: Curva para a Direita 12">
            <a:extLst>
              <a:ext uri="{FF2B5EF4-FFF2-40B4-BE49-F238E27FC236}">
                <a16:creationId xmlns:a16="http://schemas.microsoft.com/office/drawing/2014/main" id="{6C6D8A4C-A49B-0B7C-7D23-57FB2770C1C0}"/>
              </a:ext>
            </a:extLst>
          </p:cNvPr>
          <p:cNvSpPr/>
          <p:nvPr/>
        </p:nvSpPr>
        <p:spPr>
          <a:xfrm rot="6919604" flipV="1">
            <a:off x="4657549" y="4983350"/>
            <a:ext cx="638251" cy="2448014"/>
          </a:xfrm>
          <a:custGeom>
            <a:avLst/>
            <a:gdLst>
              <a:gd name="connsiteX0" fmla="*/ 0 w 638251"/>
              <a:gd name="connsiteY0" fmla="*/ 1104335 h 2448014"/>
              <a:gd name="connsiteX1" fmla="*/ 478688 w 638251"/>
              <a:gd name="connsiteY1" fmla="*/ 2173603 h 2448014"/>
              <a:gd name="connsiteX2" fmla="*/ 478688 w 638251"/>
              <a:gd name="connsiteY2" fmla="*/ 2093821 h 2448014"/>
              <a:gd name="connsiteX3" fmla="*/ 638251 w 638251"/>
              <a:gd name="connsiteY3" fmla="*/ 2288451 h 2448014"/>
              <a:gd name="connsiteX4" fmla="*/ 478688 w 638251"/>
              <a:gd name="connsiteY4" fmla="*/ 2412947 h 2448014"/>
              <a:gd name="connsiteX5" fmla="*/ 478688 w 638251"/>
              <a:gd name="connsiteY5" fmla="*/ 2333165 h 2448014"/>
              <a:gd name="connsiteX6" fmla="*/ 0 w 638251"/>
              <a:gd name="connsiteY6" fmla="*/ 1263897 h 2448014"/>
              <a:gd name="connsiteX7" fmla="*/ 0 w 638251"/>
              <a:gd name="connsiteY7" fmla="*/ 1104335 h 2448014"/>
              <a:gd name="connsiteX0" fmla="*/ 638251 w 638251"/>
              <a:gd name="connsiteY0" fmla="*/ 159563 h 2448014"/>
              <a:gd name="connsiteX1" fmla="*/ 1668 w 638251"/>
              <a:gd name="connsiteY1" fmla="*/ 1184117 h 2448014"/>
              <a:gd name="connsiteX2" fmla="*/ 69684 w 638251"/>
              <a:gd name="connsiteY2" fmla="*/ 602577 h 2448014"/>
              <a:gd name="connsiteX3" fmla="*/ 638252 w 638251"/>
              <a:gd name="connsiteY3" fmla="*/ 1 h 2448014"/>
              <a:gd name="connsiteX4" fmla="*/ 638251 w 638251"/>
              <a:gd name="connsiteY4" fmla="*/ 159563 h 2448014"/>
              <a:gd name="connsiteX0" fmla="*/ 0 w 638251"/>
              <a:gd name="connsiteY0" fmla="*/ 1104335 h 2448014"/>
              <a:gd name="connsiteX1" fmla="*/ 478688 w 638251"/>
              <a:gd name="connsiteY1" fmla="*/ 2173603 h 2448014"/>
              <a:gd name="connsiteX2" fmla="*/ 478688 w 638251"/>
              <a:gd name="connsiteY2" fmla="*/ 2093821 h 2448014"/>
              <a:gd name="connsiteX3" fmla="*/ 638251 w 638251"/>
              <a:gd name="connsiteY3" fmla="*/ 2288451 h 2448014"/>
              <a:gd name="connsiteX4" fmla="*/ 478688 w 638251"/>
              <a:gd name="connsiteY4" fmla="*/ 2412947 h 2448014"/>
              <a:gd name="connsiteX5" fmla="*/ 478688 w 638251"/>
              <a:gd name="connsiteY5" fmla="*/ 2333165 h 2448014"/>
              <a:gd name="connsiteX6" fmla="*/ 0 w 638251"/>
              <a:gd name="connsiteY6" fmla="*/ 1263897 h 2448014"/>
              <a:gd name="connsiteX7" fmla="*/ 0 w 638251"/>
              <a:gd name="connsiteY7" fmla="*/ 1104335 h 2448014"/>
              <a:gd name="connsiteX8" fmla="*/ 638251 w 638251"/>
              <a:gd name="connsiteY8" fmla="*/ 0 h 2448014"/>
              <a:gd name="connsiteX9" fmla="*/ 638251 w 638251"/>
              <a:gd name="connsiteY9" fmla="*/ 159563 h 2448014"/>
              <a:gd name="connsiteX10" fmla="*/ 1668 w 638251"/>
              <a:gd name="connsiteY10" fmla="*/ 1184117 h 244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8251" h="2448014" stroke="0" extrusionOk="0">
                <a:moveTo>
                  <a:pt x="0" y="1104335"/>
                </a:moveTo>
                <a:cubicBezTo>
                  <a:pt x="-2605" y="1558804"/>
                  <a:pt x="217071" y="2043396"/>
                  <a:pt x="478688" y="2173603"/>
                </a:cubicBezTo>
                <a:cubicBezTo>
                  <a:pt x="472364" y="2144195"/>
                  <a:pt x="480032" y="2132261"/>
                  <a:pt x="478688" y="2093821"/>
                </a:cubicBezTo>
                <a:cubicBezTo>
                  <a:pt x="518516" y="2127245"/>
                  <a:pt x="578193" y="2231040"/>
                  <a:pt x="638251" y="2288451"/>
                </a:cubicBezTo>
                <a:cubicBezTo>
                  <a:pt x="615412" y="2327761"/>
                  <a:pt x="534806" y="2365314"/>
                  <a:pt x="478688" y="2412947"/>
                </a:cubicBezTo>
                <a:cubicBezTo>
                  <a:pt x="476494" y="2388412"/>
                  <a:pt x="485811" y="2351346"/>
                  <a:pt x="478688" y="2333165"/>
                </a:cubicBezTo>
                <a:cubicBezTo>
                  <a:pt x="168951" y="2235943"/>
                  <a:pt x="-54138" y="1704138"/>
                  <a:pt x="0" y="1263897"/>
                </a:cubicBezTo>
                <a:cubicBezTo>
                  <a:pt x="-12183" y="1185720"/>
                  <a:pt x="8050" y="1162838"/>
                  <a:pt x="0" y="1104335"/>
                </a:cubicBezTo>
                <a:close/>
              </a:path>
              <a:path w="638251" h="2448014" fill="darkenLess" stroke="0" extrusionOk="0">
                <a:moveTo>
                  <a:pt x="638251" y="159563"/>
                </a:moveTo>
                <a:cubicBezTo>
                  <a:pt x="398545" y="157041"/>
                  <a:pt x="-25553" y="693790"/>
                  <a:pt x="1668" y="1184117"/>
                </a:cubicBezTo>
                <a:cubicBezTo>
                  <a:pt x="-25919" y="998107"/>
                  <a:pt x="33532" y="767337"/>
                  <a:pt x="69684" y="602577"/>
                </a:cubicBezTo>
                <a:cubicBezTo>
                  <a:pt x="137402" y="255286"/>
                  <a:pt x="400034" y="-8050"/>
                  <a:pt x="638252" y="1"/>
                </a:cubicBezTo>
                <a:cubicBezTo>
                  <a:pt x="643152" y="49328"/>
                  <a:pt x="627873" y="109756"/>
                  <a:pt x="638251" y="159563"/>
                </a:cubicBezTo>
                <a:close/>
              </a:path>
              <a:path w="638251" h="2448014" fill="none" extrusionOk="0">
                <a:moveTo>
                  <a:pt x="0" y="1104335"/>
                </a:moveTo>
                <a:cubicBezTo>
                  <a:pt x="-13371" y="1651305"/>
                  <a:pt x="142713" y="2026293"/>
                  <a:pt x="478688" y="2173603"/>
                </a:cubicBezTo>
                <a:cubicBezTo>
                  <a:pt x="476290" y="2144730"/>
                  <a:pt x="482831" y="2122985"/>
                  <a:pt x="478688" y="2093821"/>
                </a:cubicBezTo>
                <a:cubicBezTo>
                  <a:pt x="570375" y="2170018"/>
                  <a:pt x="552354" y="2212861"/>
                  <a:pt x="638251" y="2288451"/>
                </a:cubicBezTo>
                <a:cubicBezTo>
                  <a:pt x="590470" y="2335921"/>
                  <a:pt x="541576" y="2334729"/>
                  <a:pt x="478688" y="2412947"/>
                </a:cubicBezTo>
                <a:cubicBezTo>
                  <a:pt x="474129" y="2396231"/>
                  <a:pt x="483988" y="2366101"/>
                  <a:pt x="478688" y="2333165"/>
                </a:cubicBezTo>
                <a:cubicBezTo>
                  <a:pt x="276346" y="2159030"/>
                  <a:pt x="-36589" y="1729482"/>
                  <a:pt x="0" y="1263897"/>
                </a:cubicBezTo>
                <a:cubicBezTo>
                  <a:pt x="-5408" y="1231298"/>
                  <a:pt x="5447" y="1145955"/>
                  <a:pt x="0" y="1104335"/>
                </a:cubicBezTo>
                <a:cubicBezTo>
                  <a:pt x="-13762" y="500868"/>
                  <a:pt x="218101" y="34856"/>
                  <a:pt x="638251" y="0"/>
                </a:cubicBezTo>
                <a:cubicBezTo>
                  <a:pt x="646208" y="44576"/>
                  <a:pt x="624363" y="80368"/>
                  <a:pt x="638251" y="159563"/>
                </a:cubicBezTo>
                <a:cubicBezTo>
                  <a:pt x="273604" y="68661"/>
                  <a:pt x="-45897" y="624350"/>
                  <a:pt x="1668" y="1184117"/>
                </a:cubicBezTo>
              </a:path>
              <a:path w="638251" h="2448014" fill="none" stroke="0" extrusionOk="0">
                <a:moveTo>
                  <a:pt x="0" y="1104335"/>
                </a:moveTo>
                <a:cubicBezTo>
                  <a:pt x="-53630" y="1582680"/>
                  <a:pt x="129285" y="2082242"/>
                  <a:pt x="478688" y="2173603"/>
                </a:cubicBezTo>
                <a:cubicBezTo>
                  <a:pt x="472561" y="2142825"/>
                  <a:pt x="486270" y="2131204"/>
                  <a:pt x="478688" y="2093821"/>
                </a:cubicBezTo>
                <a:cubicBezTo>
                  <a:pt x="517511" y="2138217"/>
                  <a:pt x="567944" y="2218249"/>
                  <a:pt x="638251" y="2288451"/>
                </a:cubicBezTo>
                <a:cubicBezTo>
                  <a:pt x="587451" y="2354182"/>
                  <a:pt x="551327" y="2355160"/>
                  <a:pt x="478688" y="2412947"/>
                </a:cubicBezTo>
                <a:cubicBezTo>
                  <a:pt x="474248" y="2392344"/>
                  <a:pt x="483986" y="2371375"/>
                  <a:pt x="478688" y="2333165"/>
                </a:cubicBezTo>
                <a:cubicBezTo>
                  <a:pt x="271317" y="2297454"/>
                  <a:pt x="100235" y="1749128"/>
                  <a:pt x="0" y="1263897"/>
                </a:cubicBezTo>
                <a:cubicBezTo>
                  <a:pt x="-14582" y="1197736"/>
                  <a:pt x="15237" y="1168845"/>
                  <a:pt x="0" y="1104335"/>
                </a:cubicBezTo>
                <a:cubicBezTo>
                  <a:pt x="-4739" y="438902"/>
                  <a:pt x="276495" y="-13915"/>
                  <a:pt x="638251" y="0"/>
                </a:cubicBezTo>
                <a:cubicBezTo>
                  <a:pt x="643358" y="54084"/>
                  <a:pt x="629818" y="85012"/>
                  <a:pt x="638251" y="159563"/>
                </a:cubicBezTo>
                <a:cubicBezTo>
                  <a:pt x="193313" y="174339"/>
                  <a:pt x="49016" y="604618"/>
                  <a:pt x="1668" y="1184117"/>
                </a:cubicBezTo>
              </a:path>
            </a:pathLst>
          </a:custGeom>
          <a:solidFill>
            <a:srgbClr val="F7505A"/>
          </a:solidFill>
          <a:ln>
            <a:solidFill>
              <a:srgbClr val="F7505A"/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Seta: Curva para a Direita 15">
            <a:extLst>
              <a:ext uri="{FF2B5EF4-FFF2-40B4-BE49-F238E27FC236}">
                <a16:creationId xmlns:a16="http://schemas.microsoft.com/office/drawing/2014/main" id="{1BFF0602-86A3-3B89-9CCF-D1F8E42B2F76}"/>
              </a:ext>
            </a:extLst>
          </p:cNvPr>
          <p:cNvSpPr/>
          <p:nvPr/>
        </p:nvSpPr>
        <p:spPr>
          <a:xfrm rot="14438909" flipH="1" flipV="1">
            <a:off x="11793230" y="2183647"/>
            <a:ext cx="667865" cy="2448014"/>
          </a:xfrm>
          <a:custGeom>
            <a:avLst/>
            <a:gdLst>
              <a:gd name="connsiteX0" fmla="*/ 0 w 667865"/>
              <a:gd name="connsiteY0" fmla="*/ 1098782 h 2448014"/>
              <a:gd name="connsiteX1" fmla="*/ 500899 w 667865"/>
              <a:gd name="connsiteY1" fmla="*/ 2162673 h 2448014"/>
              <a:gd name="connsiteX2" fmla="*/ 500899 w 667865"/>
              <a:gd name="connsiteY2" fmla="*/ 2079191 h 2448014"/>
              <a:gd name="connsiteX3" fmla="*/ 667865 w 667865"/>
              <a:gd name="connsiteY3" fmla="*/ 2281048 h 2448014"/>
              <a:gd name="connsiteX4" fmla="*/ 500899 w 667865"/>
              <a:gd name="connsiteY4" fmla="*/ 2413123 h 2448014"/>
              <a:gd name="connsiteX5" fmla="*/ 500899 w 667865"/>
              <a:gd name="connsiteY5" fmla="*/ 2329640 h 2448014"/>
              <a:gd name="connsiteX6" fmla="*/ 0 w 667865"/>
              <a:gd name="connsiteY6" fmla="*/ 1265749 h 2448014"/>
              <a:gd name="connsiteX7" fmla="*/ 0 w 667865"/>
              <a:gd name="connsiteY7" fmla="*/ 1098782 h 2448014"/>
              <a:gd name="connsiteX0" fmla="*/ 667865 w 667865"/>
              <a:gd name="connsiteY0" fmla="*/ 166966 h 2448014"/>
              <a:gd name="connsiteX1" fmla="*/ 1930 w 667865"/>
              <a:gd name="connsiteY1" fmla="*/ 1182265 h 2448014"/>
              <a:gd name="connsiteX2" fmla="*/ 79319 w 667865"/>
              <a:gd name="connsiteY2" fmla="*/ 579411 h 2448014"/>
              <a:gd name="connsiteX3" fmla="*/ 667865 w 667865"/>
              <a:gd name="connsiteY3" fmla="*/ 0 h 2448014"/>
              <a:gd name="connsiteX4" fmla="*/ 667865 w 667865"/>
              <a:gd name="connsiteY4" fmla="*/ 166966 h 2448014"/>
              <a:gd name="connsiteX0" fmla="*/ 0 w 667865"/>
              <a:gd name="connsiteY0" fmla="*/ 1098782 h 2448014"/>
              <a:gd name="connsiteX1" fmla="*/ 500899 w 667865"/>
              <a:gd name="connsiteY1" fmla="*/ 2162673 h 2448014"/>
              <a:gd name="connsiteX2" fmla="*/ 500899 w 667865"/>
              <a:gd name="connsiteY2" fmla="*/ 2079191 h 2448014"/>
              <a:gd name="connsiteX3" fmla="*/ 667865 w 667865"/>
              <a:gd name="connsiteY3" fmla="*/ 2281048 h 2448014"/>
              <a:gd name="connsiteX4" fmla="*/ 500899 w 667865"/>
              <a:gd name="connsiteY4" fmla="*/ 2413123 h 2448014"/>
              <a:gd name="connsiteX5" fmla="*/ 500899 w 667865"/>
              <a:gd name="connsiteY5" fmla="*/ 2329640 h 2448014"/>
              <a:gd name="connsiteX6" fmla="*/ 0 w 667865"/>
              <a:gd name="connsiteY6" fmla="*/ 1265749 h 2448014"/>
              <a:gd name="connsiteX7" fmla="*/ 0 w 667865"/>
              <a:gd name="connsiteY7" fmla="*/ 1098782 h 2448014"/>
              <a:gd name="connsiteX8" fmla="*/ 667865 w 667865"/>
              <a:gd name="connsiteY8" fmla="*/ 0 h 2448014"/>
              <a:gd name="connsiteX9" fmla="*/ 667865 w 667865"/>
              <a:gd name="connsiteY9" fmla="*/ 166966 h 2448014"/>
              <a:gd name="connsiteX10" fmla="*/ 1930 w 667865"/>
              <a:gd name="connsiteY10" fmla="*/ 1182265 h 244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865" h="2448014" stroke="0" extrusionOk="0">
                <a:moveTo>
                  <a:pt x="0" y="1098782"/>
                </a:moveTo>
                <a:cubicBezTo>
                  <a:pt x="-3497" y="1533896"/>
                  <a:pt x="296896" y="2017991"/>
                  <a:pt x="500899" y="2162673"/>
                </a:cubicBezTo>
                <a:cubicBezTo>
                  <a:pt x="497501" y="2122334"/>
                  <a:pt x="505650" y="2115265"/>
                  <a:pt x="500899" y="2079191"/>
                </a:cubicBezTo>
                <a:cubicBezTo>
                  <a:pt x="573181" y="2157705"/>
                  <a:pt x="629162" y="2239706"/>
                  <a:pt x="667865" y="2281048"/>
                </a:cubicBezTo>
                <a:cubicBezTo>
                  <a:pt x="630530" y="2338506"/>
                  <a:pt x="537769" y="2368297"/>
                  <a:pt x="500899" y="2413123"/>
                </a:cubicBezTo>
                <a:cubicBezTo>
                  <a:pt x="493814" y="2392436"/>
                  <a:pt x="504901" y="2365824"/>
                  <a:pt x="500899" y="2329640"/>
                </a:cubicBezTo>
                <a:cubicBezTo>
                  <a:pt x="161931" y="2249632"/>
                  <a:pt x="-41398" y="1718363"/>
                  <a:pt x="0" y="1265749"/>
                </a:cubicBezTo>
                <a:cubicBezTo>
                  <a:pt x="-3642" y="1187425"/>
                  <a:pt x="3475" y="1174321"/>
                  <a:pt x="0" y="1098782"/>
                </a:cubicBezTo>
                <a:close/>
              </a:path>
              <a:path w="667865" h="2448014" fill="darkenLess" stroke="0" extrusionOk="0">
                <a:moveTo>
                  <a:pt x="667865" y="166966"/>
                </a:moveTo>
                <a:cubicBezTo>
                  <a:pt x="423842" y="164171"/>
                  <a:pt x="15082" y="632144"/>
                  <a:pt x="1930" y="1182265"/>
                </a:cubicBezTo>
                <a:cubicBezTo>
                  <a:pt x="-45679" y="1002841"/>
                  <a:pt x="40645" y="745181"/>
                  <a:pt x="79319" y="579411"/>
                </a:cubicBezTo>
                <a:cubicBezTo>
                  <a:pt x="190094" y="225656"/>
                  <a:pt x="436735" y="-70977"/>
                  <a:pt x="667865" y="0"/>
                </a:cubicBezTo>
                <a:cubicBezTo>
                  <a:pt x="682683" y="56432"/>
                  <a:pt x="667803" y="85563"/>
                  <a:pt x="667865" y="166966"/>
                </a:cubicBezTo>
                <a:close/>
              </a:path>
              <a:path w="667865" h="2448014" fill="none" extrusionOk="0">
                <a:moveTo>
                  <a:pt x="0" y="1098782"/>
                </a:moveTo>
                <a:cubicBezTo>
                  <a:pt x="-43706" y="1523144"/>
                  <a:pt x="202633" y="2021766"/>
                  <a:pt x="500899" y="2162673"/>
                </a:cubicBezTo>
                <a:cubicBezTo>
                  <a:pt x="499053" y="2127956"/>
                  <a:pt x="501197" y="2115713"/>
                  <a:pt x="500899" y="2079191"/>
                </a:cubicBezTo>
                <a:cubicBezTo>
                  <a:pt x="597348" y="2153880"/>
                  <a:pt x="625166" y="2245895"/>
                  <a:pt x="667865" y="2281048"/>
                </a:cubicBezTo>
                <a:cubicBezTo>
                  <a:pt x="633910" y="2335066"/>
                  <a:pt x="543591" y="2377654"/>
                  <a:pt x="500899" y="2413123"/>
                </a:cubicBezTo>
                <a:cubicBezTo>
                  <a:pt x="494213" y="2382909"/>
                  <a:pt x="506744" y="2350394"/>
                  <a:pt x="500899" y="2329640"/>
                </a:cubicBezTo>
                <a:cubicBezTo>
                  <a:pt x="69975" y="2242934"/>
                  <a:pt x="-85043" y="1670757"/>
                  <a:pt x="0" y="1265749"/>
                </a:cubicBezTo>
                <a:cubicBezTo>
                  <a:pt x="-8594" y="1223252"/>
                  <a:pt x="14719" y="1180197"/>
                  <a:pt x="0" y="1098782"/>
                </a:cubicBezTo>
                <a:cubicBezTo>
                  <a:pt x="-34192" y="420901"/>
                  <a:pt x="323080" y="-12676"/>
                  <a:pt x="667865" y="0"/>
                </a:cubicBezTo>
                <a:cubicBezTo>
                  <a:pt x="670571" y="80289"/>
                  <a:pt x="654861" y="104931"/>
                  <a:pt x="667865" y="166966"/>
                </a:cubicBezTo>
                <a:cubicBezTo>
                  <a:pt x="454116" y="197719"/>
                  <a:pt x="-101296" y="671820"/>
                  <a:pt x="1930" y="1182265"/>
                </a:cubicBezTo>
              </a:path>
              <a:path w="667865" h="2448014" fill="none" stroke="0" extrusionOk="0">
                <a:moveTo>
                  <a:pt x="0" y="1098782"/>
                </a:moveTo>
                <a:cubicBezTo>
                  <a:pt x="5356" y="1594296"/>
                  <a:pt x="154508" y="2056891"/>
                  <a:pt x="500899" y="2162673"/>
                </a:cubicBezTo>
                <a:cubicBezTo>
                  <a:pt x="492275" y="2140304"/>
                  <a:pt x="510594" y="2101430"/>
                  <a:pt x="500899" y="2079191"/>
                </a:cubicBezTo>
                <a:cubicBezTo>
                  <a:pt x="570356" y="2152966"/>
                  <a:pt x="584049" y="2189663"/>
                  <a:pt x="667865" y="2281048"/>
                </a:cubicBezTo>
                <a:cubicBezTo>
                  <a:pt x="641636" y="2326533"/>
                  <a:pt x="542268" y="2375292"/>
                  <a:pt x="500899" y="2413123"/>
                </a:cubicBezTo>
                <a:cubicBezTo>
                  <a:pt x="492128" y="2376912"/>
                  <a:pt x="509884" y="2348195"/>
                  <a:pt x="500899" y="2329640"/>
                </a:cubicBezTo>
                <a:cubicBezTo>
                  <a:pt x="246202" y="2115691"/>
                  <a:pt x="-13663" y="1796706"/>
                  <a:pt x="0" y="1265749"/>
                </a:cubicBezTo>
                <a:cubicBezTo>
                  <a:pt x="-7399" y="1210663"/>
                  <a:pt x="9294" y="1172856"/>
                  <a:pt x="0" y="1098782"/>
                </a:cubicBezTo>
                <a:cubicBezTo>
                  <a:pt x="-27237" y="397443"/>
                  <a:pt x="370732" y="61397"/>
                  <a:pt x="667865" y="0"/>
                </a:cubicBezTo>
                <a:cubicBezTo>
                  <a:pt x="680430" y="78059"/>
                  <a:pt x="648594" y="125740"/>
                  <a:pt x="667865" y="166966"/>
                </a:cubicBezTo>
                <a:cubicBezTo>
                  <a:pt x="320361" y="115146"/>
                  <a:pt x="66448" y="661530"/>
                  <a:pt x="1930" y="1182265"/>
                </a:cubicBezTo>
              </a:path>
            </a:pathLst>
          </a:custGeom>
          <a:solidFill>
            <a:srgbClr val="F7505A"/>
          </a:solidFill>
          <a:ln>
            <a:solidFill>
              <a:srgbClr val="F7505A"/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A4E74EA-500C-5560-262B-C46F2AE88BCF}"/>
              </a:ext>
            </a:extLst>
          </p:cNvPr>
          <p:cNvSpPr/>
          <p:nvPr/>
        </p:nvSpPr>
        <p:spPr>
          <a:xfrm>
            <a:off x="9296400" y="3407654"/>
            <a:ext cx="4512944" cy="2491742"/>
          </a:xfrm>
          <a:custGeom>
            <a:avLst/>
            <a:gdLst>
              <a:gd name="connsiteX0" fmla="*/ 0 w 4512944"/>
              <a:gd name="connsiteY0" fmla="*/ 1245871 h 2491742"/>
              <a:gd name="connsiteX1" fmla="*/ 2256472 w 4512944"/>
              <a:gd name="connsiteY1" fmla="*/ 0 h 2491742"/>
              <a:gd name="connsiteX2" fmla="*/ 4512944 w 4512944"/>
              <a:gd name="connsiteY2" fmla="*/ 1245871 h 2491742"/>
              <a:gd name="connsiteX3" fmla="*/ 2256472 w 4512944"/>
              <a:gd name="connsiteY3" fmla="*/ 2491742 h 2491742"/>
              <a:gd name="connsiteX4" fmla="*/ 0 w 4512944"/>
              <a:gd name="connsiteY4" fmla="*/ 1245871 h 249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944" h="2491742" extrusionOk="0">
                <a:moveTo>
                  <a:pt x="0" y="1245871"/>
                </a:moveTo>
                <a:cubicBezTo>
                  <a:pt x="-196598" y="566205"/>
                  <a:pt x="1046301" y="35437"/>
                  <a:pt x="2256472" y="0"/>
                </a:cubicBezTo>
                <a:cubicBezTo>
                  <a:pt x="3530589" y="57264"/>
                  <a:pt x="4516096" y="653983"/>
                  <a:pt x="4512944" y="1245871"/>
                </a:cubicBezTo>
                <a:cubicBezTo>
                  <a:pt x="4483649" y="1889749"/>
                  <a:pt x="3621988" y="2635986"/>
                  <a:pt x="2256472" y="2491742"/>
                </a:cubicBezTo>
                <a:cubicBezTo>
                  <a:pt x="1018263" y="2461963"/>
                  <a:pt x="63541" y="2052414"/>
                  <a:pt x="0" y="1245871"/>
                </a:cubicBezTo>
                <a:close/>
              </a:path>
            </a:pathLst>
          </a:custGeom>
          <a:noFill/>
          <a:ln w="38100">
            <a:solidFill>
              <a:srgbClr val="F7505A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D013A33-EA1A-4C6C-5FA2-63C2E7D6A834}"/>
              </a:ext>
            </a:extLst>
          </p:cNvPr>
          <p:cNvSpPr/>
          <p:nvPr/>
        </p:nvSpPr>
        <p:spPr>
          <a:xfrm>
            <a:off x="3276600" y="6075303"/>
            <a:ext cx="4512944" cy="2491742"/>
          </a:xfrm>
          <a:custGeom>
            <a:avLst/>
            <a:gdLst>
              <a:gd name="connsiteX0" fmla="*/ 0 w 4512944"/>
              <a:gd name="connsiteY0" fmla="*/ 1245871 h 2491742"/>
              <a:gd name="connsiteX1" fmla="*/ 2256472 w 4512944"/>
              <a:gd name="connsiteY1" fmla="*/ 0 h 2491742"/>
              <a:gd name="connsiteX2" fmla="*/ 4512944 w 4512944"/>
              <a:gd name="connsiteY2" fmla="*/ 1245871 h 2491742"/>
              <a:gd name="connsiteX3" fmla="*/ 2256472 w 4512944"/>
              <a:gd name="connsiteY3" fmla="*/ 2491742 h 2491742"/>
              <a:gd name="connsiteX4" fmla="*/ 0 w 4512944"/>
              <a:gd name="connsiteY4" fmla="*/ 1245871 h 249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2944" h="2491742" extrusionOk="0">
                <a:moveTo>
                  <a:pt x="0" y="1245871"/>
                </a:moveTo>
                <a:cubicBezTo>
                  <a:pt x="-196598" y="566205"/>
                  <a:pt x="1046301" y="35437"/>
                  <a:pt x="2256472" y="0"/>
                </a:cubicBezTo>
                <a:cubicBezTo>
                  <a:pt x="3530589" y="57264"/>
                  <a:pt x="4516096" y="653983"/>
                  <a:pt x="4512944" y="1245871"/>
                </a:cubicBezTo>
                <a:cubicBezTo>
                  <a:pt x="4483649" y="1889749"/>
                  <a:pt x="3621988" y="2635986"/>
                  <a:pt x="2256472" y="2491742"/>
                </a:cubicBezTo>
                <a:cubicBezTo>
                  <a:pt x="1018263" y="2461963"/>
                  <a:pt x="63541" y="2052414"/>
                  <a:pt x="0" y="1245871"/>
                </a:cubicBezTo>
                <a:close/>
              </a:path>
            </a:pathLst>
          </a:custGeom>
          <a:noFill/>
          <a:ln w="38100">
            <a:solidFill>
              <a:srgbClr val="F7505A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901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C0D61-5482-105A-0F6B-B5497F13F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6B3241-682D-70D6-9285-3C98FE8541A8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EDAB9A-C158-F84D-4987-CBF4F8937936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E6965E-6D4E-2E4A-00E9-B86E295D5040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44BAC9F-AE33-41D8-44E4-D19F0756DC12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66DA963-D5AD-FD62-78AB-3C7154C73E9A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2837F5A-E6B3-FEE1-851B-B2118BDB642E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A1C3C043-7DB4-495C-C736-BD5DC6F52B99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BB99AEF-75E4-F623-0A5A-774A27D7C501}"/>
              </a:ext>
            </a:extLst>
          </p:cNvPr>
          <p:cNvSpPr txBox="1"/>
          <p:nvPr/>
        </p:nvSpPr>
        <p:spPr>
          <a:xfrm>
            <a:off x="1028700" y="1114425"/>
            <a:ext cx="16230600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400" dirty="0">
                <a:solidFill>
                  <a:srgbClr val="C907C9"/>
                </a:solidFill>
                <a:latin typeface="Audiowide"/>
                <a:sym typeface="Open Sans Bold"/>
              </a:rPr>
              <a:t>EDA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528941B-27E3-806A-015D-578E0908742E}"/>
              </a:ext>
            </a:extLst>
          </p:cNvPr>
          <p:cNvSpPr txBox="1"/>
          <p:nvPr/>
        </p:nvSpPr>
        <p:spPr>
          <a:xfrm>
            <a:off x="1006573" y="3148744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3200" u="sng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Reativo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75FF09E-8AFA-9FF4-DD60-864AE6ED2D07}"/>
              </a:ext>
            </a:extLst>
          </p:cNvPr>
          <p:cNvSpPr txBox="1"/>
          <p:nvPr/>
        </p:nvSpPr>
        <p:spPr>
          <a:xfrm>
            <a:off x="1028696" y="1810574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9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Event-Driven Architecture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FC777B19-DA15-BB21-6753-15DF1C00649F}"/>
              </a:ext>
            </a:extLst>
          </p:cNvPr>
          <p:cNvSpPr txBox="1"/>
          <p:nvPr/>
        </p:nvSpPr>
        <p:spPr>
          <a:xfrm>
            <a:off x="991825" y="3661276"/>
            <a:ext cx="16230600" cy="405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Produtor</a:t>
            </a:r>
            <a:r>
              <a:rPr lang="en-US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(Publisher)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3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Responsável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publicar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32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evento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Ele não sabe quem vai receber, apenas dispara a mensagem/evento;</a:t>
            </a:r>
            <a:endParaRPr lang="en-US" sz="3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Consumidor</a:t>
            </a:r>
            <a:r>
              <a:rPr lang="en-US" sz="32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(Subscriber): 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É</a:t>
            </a:r>
            <a:r>
              <a:rPr lang="pt-BR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quem assina um ou mais tipos de eventos e reage quando eles chegam. Ele não sabe quem gerou o evento, apenas recebe e processa.</a:t>
            </a:r>
            <a:endParaRPr lang="en-US" sz="3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22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AF18-AC58-99FB-B662-77835179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EE171DF-9084-794B-1871-94F2E391147A}"/>
              </a:ext>
            </a:extLst>
          </p:cNvPr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578767-CD6A-7740-D689-0A8D87CE2E37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E93AD1F-D03C-D2A8-232A-995EB6AED622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0B0FDD9-9401-58AC-5CFC-F47C86DF02DD}"/>
              </a:ext>
            </a:extLst>
          </p:cNvPr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F305A6-308B-888D-D08D-78F225071A4B}"/>
                </a:ext>
              </a:extLst>
            </p:cNvPr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9749CAC-5CA4-2A58-6FCF-889D8C66ABB3}"/>
                </a:ext>
              </a:extLst>
            </p:cNvPr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5C46E7C8-3710-0386-5356-DD7D98A2E6D9}"/>
              </a:ext>
            </a:extLst>
          </p:cNvPr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83CACAD-A674-018A-DF14-74D7752CB0CE}"/>
              </a:ext>
            </a:extLst>
          </p:cNvPr>
          <p:cNvSpPr txBox="1"/>
          <p:nvPr/>
        </p:nvSpPr>
        <p:spPr>
          <a:xfrm>
            <a:off x="1028700" y="1114425"/>
            <a:ext cx="16230600" cy="67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400" dirty="0">
                <a:solidFill>
                  <a:srgbClr val="C907C9"/>
                </a:solidFill>
                <a:latin typeface="Audiowide"/>
                <a:sym typeface="Open Sans Bold"/>
              </a:rPr>
              <a:t>EDA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8E132EB-211F-0C44-F29D-9FC428A05A73}"/>
              </a:ext>
            </a:extLst>
          </p:cNvPr>
          <p:cNvSpPr txBox="1"/>
          <p:nvPr/>
        </p:nvSpPr>
        <p:spPr>
          <a:xfrm>
            <a:off x="1028696" y="2933700"/>
            <a:ext cx="1623060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3200" u="sng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Exemplo</a:t>
            </a:r>
            <a:r>
              <a:rPr lang="en-US" sz="3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7C26459A-AFC4-6D73-CAFF-29441A9F6D9E}"/>
              </a:ext>
            </a:extLst>
          </p:cNvPr>
          <p:cNvSpPr txBox="1"/>
          <p:nvPr/>
        </p:nvSpPr>
        <p:spPr>
          <a:xfrm>
            <a:off x="1028696" y="1810574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en-US" sz="469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Event-Driven Architecture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9901072-D83E-FF24-0B7A-108E26A6D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771" y="2933701"/>
            <a:ext cx="8656244" cy="3048000"/>
          </a:xfrm>
          <a:prstGeom prst="rect">
            <a:avLst/>
          </a:prstGeom>
        </p:spPr>
      </p:pic>
      <p:sp>
        <p:nvSpPr>
          <p:cNvPr id="16" name="Seta: Curva para a Direita 15">
            <a:extLst>
              <a:ext uri="{FF2B5EF4-FFF2-40B4-BE49-F238E27FC236}">
                <a16:creationId xmlns:a16="http://schemas.microsoft.com/office/drawing/2014/main" id="{F8776700-0484-7744-F59F-C0E517865647}"/>
              </a:ext>
            </a:extLst>
          </p:cNvPr>
          <p:cNvSpPr/>
          <p:nvPr/>
        </p:nvSpPr>
        <p:spPr>
          <a:xfrm rot="13767378" flipH="1" flipV="1">
            <a:off x="11328869" y="1935811"/>
            <a:ext cx="667865" cy="2448014"/>
          </a:xfrm>
          <a:custGeom>
            <a:avLst/>
            <a:gdLst>
              <a:gd name="connsiteX0" fmla="*/ 0 w 667865"/>
              <a:gd name="connsiteY0" fmla="*/ 1098782 h 2448014"/>
              <a:gd name="connsiteX1" fmla="*/ 500899 w 667865"/>
              <a:gd name="connsiteY1" fmla="*/ 2162673 h 2448014"/>
              <a:gd name="connsiteX2" fmla="*/ 500899 w 667865"/>
              <a:gd name="connsiteY2" fmla="*/ 2079191 h 2448014"/>
              <a:gd name="connsiteX3" fmla="*/ 667865 w 667865"/>
              <a:gd name="connsiteY3" fmla="*/ 2281048 h 2448014"/>
              <a:gd name="connsiteX4" fmla="*/ 500899 w 667865"/>
              <a:gd name="connsiteY4" fmla="*/ 2413123 h 2448014"/>
              <a:gd name="connsiteX5" fmla="*/ 500899 w 667865"/>
              <a:gd name="connsiteY5" fmla="*/ 2329640 h 2448014"/>
              <a:gd name="connsiteX6" fmla="*/ 0 w 667865"/>
              <a:gd name="connsiteY6" fmla="*/ 1265749 h 2448014"/>
              <a:gd name="connsiteX7" fmla="*/ 0 w 667865"/>
              <a:gd name="connsiteY7" fmla="*/ 1098782 h 2448014"/>
              <a:gd name="connsiteX0" fmla="*/ 667865 w 667865"/>
              <a:gd name="connsiteY0" fmla="*/ 166966 h 2448014"/>
              <a:gd name="connsiteX1" fmla="*/ 1930 w 667865"/>
              <a:gd name="connsiteY1" fmla="*/ 1182265 h 2448014"/>
              <a:gd name="connsiteX2" fmla="*/ 79319 w 667865"/>
              <a:gd name="connsiteY2" fmla="*/ 579411 h 2448014"/>
              <a:gd name="connsiteX3" fmla="*/ 667865 w 667865"/>
              <a:gd name="connsiteY3" fmla="*/ 0 h 2448014"/>
              <a:gd name="connsiteX4" fmla="*/ 667865 w 667865"/>
              <a:gd name="connsiteY4" fmla="*/ 166966 h 2448014"/>
              <a:gd name="connsiteX0" fmla="*/ 0 w 667865"/>
              <a:gd name="connsiteY0" fmla="*/ 1098782 h 2448014"/>
              <a:gd name="connsiteX1" fmla="*/ 500899 w 667865"/>
              <a:gd name="connsiteY1" fmla="*/ 2162673 h 2448014"/>
              <a:gd name="connsiteX2" fmla="*/ 500899 w 667865"/>
              <a:gd name="connsiteY2" fmla="*/ 2079191 h 2448014"/>
              <a:gd name="connsiteX3" fmla="*/ 667865 w 667865"/>
              <a:gd name="connsiteY3" fmla="*/ 2281048 h 2448014"/>
              <a:gd name="connsiteX4" fmla="*/ 500899 w 667865"/>
              <a:gd name="connsiteY4" fmla="*/ 2413123 h 2448014"/>
              <a:gd name="connsiteX5" fmla="*/ 500899 w 667865"/>
              <a:gd name="connsiteY5" fmla="*/ 2329640 h 2448014"/>
              <a:gd name="connsiteX6" fmla="*/ 0 w 667865"/>
              <a:gd name="connsiteY6" fmla="*/ 1265749 h 2448014"/>
              <a:gd name="connsiteX7" fmla="*/ 0 w 667865"/>
              <a:gd name="connsiteY7" fmla="*/ 1098782 h 2448014"/>
              <a:gd name="connsiteX8" fmla="*/ 667865 w 667865"/>
              <a:gd name="connsiteY8" fmla="*/ 0 h 2448014"/>
              <a:gd name="connsiteX9" fmla="*/ 667865 w 667865"/>
              <a:gd name="connsiteY9" fmla="*/ 166966 h 2448014"/>
              <a:gd name="connsiteX10" fmla="*/ 1930 w 667865"/>
              <a:gd name="connsiteY10" fmla="*/ 1182265 h 244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865" h="2448014" stroke="0" extrusionOk="0">
                <a:moveTo>
                  <a:pt x="0" y="1098782"/>
                </a:moveTo>
                <a:cubicBezTo>
                  <a:pt x="-3497" y="1533896"/>
                  <a:pt x="296896" y="2017991"/>
                  <a:pt x="500899" y="2162673"/>
                </a:cubicBezTo>
                <a:cubicBezTo>
                  <a:pt x="497501" y="2122334"/>
                  <a:pt x="505650" y="2115265"/>
                  <a:pt x="500899" y="2079191"/>
                </a:cubicBezTo>
                <a:cubicBezTo>
                  <a:pt x="573181" y="2157705"/>
                  <a:pt x="629162" y="2239706"/>
                  <a:pt x="667865" y="2281048"/>
                </a:cubicBezTo>
                <a:cubicBezTo>
                  <a:pt x="630530" y="2338506"/>
                  <a:pt x="537769" y="2368297"/>
                  <a:pt x="500899" y="2413123"/>
                </a:cubicBezTo>
                <a:cubicBezTo>
                  <a:pt x="493814" y="2392436"/>
                  <a:pt x="504901" y="2365824"/>
                  <a:pt x="500899" y="2329640"/>
                </a:cubicBezTo>
                <a:cubicBezTo>
                  <a:pt x="161931" y="2249632"/>
                  <a:pt x="-41398" y="1718363"/>
                  <a:pt x="0" y="1265749"/>
                </a:cubicBezTo>
                <a:cubicBezTo>
                  <a:pt x="-3642" y="1187425"/>
                  <a:pt x="3475" y="1174321"/>
                  <a:pt x="0" y="1098782"/>
                </a:cubicBezTo>
                <a:close/>
              </a:path>
              <a:path w="667865" h="2448014" fill="darkenLess" stroke="0" extrusionOk="0">
                <a:moveTo>
                  <a:pt x="667865" y="166966"/>
                </a:moveTo>
                <a:cubicBezTo>
                  <a:pt x="423842" y="164171"/>
                  <a:pt x="15082" y="632144"/>
                  <a:pt x="1930" y="1182265"/>
                </a:cubicBezTo>
                <a:cubicBezTo>
                  <a:pt x="-45679" y="1002841"/>
                  <a:pt x="40645" y="745181"/>
                  <a:pt x="79319" y="579411"/>
                </a:cubicBezTo>
                <a:cubicBezTo>
                  <a:pt x="190094" y="225656"/>
                  <a:pt x="436735" y="-70977"/>
                  <a:pt x="667865" y="0"/>
                </a:cubicBezTo>
                <a:cubicBezTo>
                  <a:pt x="682683" y="56432"/>
                  <a:pt x="667803" y="85563"/>
                  <a:pt x="667865" y="166966"/>
                </a:cubicBezTo>
                <a:close/>
              </a:path>
              <a:path w="667865" h="2448014" fill="none" extrusionOk="0">
                <a:moveTo>
                  <a:pt x="0" y="1098782"/>
                </a:moveTo>
                <a:cubicBezTo>
                  <a:pt x="-43706" y="1523144"/>
                  <a:pt x="202633" y="2021766"/>
                  <a:pt x="500899" y="2162673"/>
                </a:cubicBezTo>
                <a:cubicBezTo>
                  <a:pt x="499053" y="2127956"/>
                  <a:pt x="501197" y="2115713"/>
                  <a:pt x="500899" y="2079191"/>
                </a:cubicBezTo>
                <a:cubicBezTo>
                  <a:pt x="597348" y="2153880"/>
                  <a:pt x="625166" y="2245895"/>
                  <a:pt x="667865" y="2281048"/>
                </a:cubicBezTo>
                <a:cubicBezTo>
                  <a:pt x="633910" y="2335066"/>
                  <a:pt x="543591" y="2377654"/>
                  <a:pt x="500899" y="2413123"/>
                </a:cubicBezTo>
                <a:cubicBezTo>
                  <a:pt x="494213" y="2382909"/>
                  <a:pt x="506744" y="2350394"/>
                  <a:pt x="500899" y="2329640"/>
                </a:cubicBezTo>
                <a:cubicBezTo>
                  <a:pt x="69975" y="2242934"/>
                  <a:pt x="-85043" y="1670757"/>
                  <a:pt x="0" y="1265749"/>
                </a:cubicBezTo>
                <a:cubicBezTo>
                  <a:pt x="-8594" y="1223252"/>
                  <a:pt x="14719" y="1180197"/>
                  <a:pt x="0" y="1098782"/>
                </a:cubicBezTo>
                <a:cubicBezTo>
                  <a:pt x="-34192" y="420901"/>
                  <a:pt x="323080" y="-12676"/>
                  <a:pt x="667865" y="0"/>
                </a:cubicBezTo>
                <a:cubicBezTo>
                  <a:pt x="670571" y="80289"/>
                  <a:pt x="654861" y="104931"/>
                  <a:pt x="667865" y="166966"/>
                </a:cubicBezTo>
                <a:cubicBezTo>
                  <a:pt x="454116" y="197719"/>
                  <a:pt x="-101296" y="671820"/>
                  <a:pt x="1930" y="1182265"/>
                </a:cubicBezTo>
              </a:path>
              <a:path w="667865" h="2448014" fill="none" stroke="0" extrusionOk="0">
                <a:moveTo>
                  <a:pt x="0" y="1098782"/>
                </a:moveTo>
                <a:cubicBezTo>
                  <a:pt x="5356" y="1594296"/>
                  <a:pt x="154508" y="2056891"/>
                  <a:pt x="500899" y="2162673"/>
                </a:cubicBezTo>
                <a:cubicBezTo>
                  <a:pt x="492275" y="2140304"/>
                  <a:pt x="510594" y="2101430"/>
                  <a:pt x="500899" y="2079191"/>
                </a:cubicBezTo>
                <a:cubicBezTo>
                  <a:pt x="570356" y="2152966"/>
                  <a:pt x="584049" y="2189663"/>
                  <a:pt x="667865" y="2281048"/>
                </a:cubicBezTo>
                <a:cubicBezTo>
                  <a:pt x="641636" y="2326533"/>
                  <a:pt x="542268" y="2375292"/>
                  <a:pt x="500899" y="2413123"/>
                </a:cubicBezTo>
                <a:cubicBezTo>
                  <a:pt x="492128" y="2376912"/>
                  <a:pt x="509884" y="2348195"/>
                  <a:pt x="500899" y="2329640"/>
                </a:cubicBezTo>
                <a:cubicBezTo>
                  <a:pt x="246202" y="2115691"/>
                  <a:pt x="-13663" y="1796706"/>
                  <a:pt x="0" y="1265749"/>
                </a:cubicBezTo>
                <a:cubicBezTo>
                  <a:pt x="-7399" y="1210663"/>
                  <a:pt x="9294" y="1172856"/>
                  <a:pt x="0" y="1098782"/>
                </a:cubicBezTo>
                <a:cubicBezTo>
                  <a:pt x="-27237" y="397443"/>
                  <a:pt x="370732" y="61397"/>
                  <a:pt x="667865" y="0"/>
                </a:cubicBezTo>
                <a:cubicBezTo>
                  <a:pt x="680430" y="78059"/>
                  <a:pt x="648594" y="125740"/>
                  <a:pt x="667865" y="166966"/>
                </a:cubicBezTo>
                <a:cubicBezTo>
                  <a:pt x="320361" y="115146"/>
                  <a:pt x="66448" y="661530"/>
                  <a:pt x="1930" y="1182265"/>
                </a:cubicBezTo>
              </a:path>
            </a:pathLst>
          </a:custGeom>
          <a:solidFill>
            <a:srgbClr val="F7505A"/>
          </a:solidFill>
          <a:ln>
            <a:solidFill>
              <a:srgbClr val="F7505A"/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CC1ACE6-F356-3ADC-D909-F6721BEB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6726892"/>
            <a:ext cx="9144000" cy="1801906"/>
          </a:xfrm>
          <a:prstGeom prst="rect">
            <a:avLst/>
          </a:prstGeom>
        </p:spPr>
      </p:pic>
      <p:sp>
        <p:nvSpPr>
          <p:cNvPr id="20" name="Seta: Curva para a Direita 19">
            <a:extLst>
              <a:ext uri="{FF2B5EF4-FFF2-40B4-BE49-F238E27FC236}">
                <a16:creationId xmlns:a16="http://schemas.microsoft.com/office/drawing/2014/main" id="{50D2C2AF-696F-25ED-6FA1-9CDD9C304961}"/>
              </a:ext>
            </a:extLst>
          </p:cNvPr>
          <p:cNvSpPr/>
          <p:nvPr/>
        </p:nvSpPr>
        <p:spPr>
          <a:xfrm rot="7718428" flipV="1">
            <a:off x="2588793" y="5651146"/>
            <a:ext cx="638251" cy="2448014"/>
          </a:xfrm>
          <a:custGeom>
            <a:avLst/>
            <a:gdLst>
              <a:gd name="connsiteX0" fmla="*/ 0 w 638251"/>
              <a:gd name="connsiteY0" fmla="*/ 1104335 h 2448014"/>
              <a:gd name="connsiteX1" fmla="*/ 478688 w 638251"/>
              <a:gd name="connsiteY1" fmla="*/ 2173603 h 2448014"/>
              <a:gd name="connsiteX2" fmla="*/ 478688 w 638251"/>
              <a:gd name="connsiteY2" fmla="*/ 2093821 h 2448014"/>
              <a:gd name="connsiteX3" fmla="*/ 638251 w 638251"/>
              <a:gd name="connsiteY3" fmla="*/ 2288451 h 2448014"/>
              <a:gd name="connsiteX4" fmla="*/ 478688 w 638251"/>
              <a:gd name="connsiteY4" fmla="*/ 2412947 h 2448014"/>
              <a:gd name="connsiteX5" fmla="*/ 478688 w 638251"/>
              <a:gd name="connsiteY5" fmla="*/ 2333165 h 2448014"/>
              <a:gd name="connsiteX6" fmla="*/ 0 w 638251"/>
              <a:gd name="connsiteY6" fmla="*/ 1263897 h 2448014"/>
              <a:gd name="connsiteX7" fmla="*/ 0 w 638251"/>
              <a:gd name="connsiteY7" fmla="*/ 1104335 h 2448014"/>
              <a:gd name="connsiteX0" fmla="*/ 638251 w 638251"/>
              <a:gd name="connsiteY0" fmla="*/ 159563 h 2448014"/>
              <a:gd name="connsiteX1" fmla="*/ 1668 w 638251"/>
              <a:gd name="connsiteY1" fmla="*/ 1184117 h 2448014"/>
              <a:gd name="connsiteX2" fmla="*/ 69684 w 638251"/>
              <a:gd name="connsiteY2" fmla="*/ 602577 h 2448014"/>
              <a:gd name="connsiteX3" fmla="*/ 638252 w 638251"/>
              <a:gd name="connsiteY3" fmla="*/ 1 h 2448014"/>
              <a:gd name="connsiteX4" fmla="*/ 638251 w 638251"/>
              <a:gd name="connsiteY4" fmla="*/ 159563 h 2448014"/>
              <a:gd name="connsiteX0" fmla="*/ 0 w 638251"/>
              <a:gd name="connsiteY0" fmla="*/ 1104335 h 2448014"/>
              <a:gd name="connsiteX1" fmla="*/ 478688 w 638251"/>
              <a:gd name="connsiteY1" fmla="*/ 2173603 h 2448014"/>
              <a:gd name="connsiteX2" fmla="*/ 478688 w 638251"/>
              <a:gd name="connsiteY2" fmla="*/ 2093821 h 2448014"/>
              <a:gd name="connsiteX3" fmla="*/ 638251 w 638251"/>
              <a:gd name="connsiteY3" fmla="*/ 2288451 h 2448014"/>
              <a:gd name="connsiteX4" fmla="*/ 478688 w 638251"/>
              <a:gd name="connsiteY4" fmla="*/ 2412947 h 2448014"/>
              <a:gd name="connsiteX5" fmla="*/ 478688 w 638251"/>
              <a:gd name="connsiteY5" fmla="*/ 2333165 h 2448014"/>
              <a:gd name="connsiteX6" fmla="*/ 0 w 638251"/>
              <a:gd name="connsiteY6" fmla="*/ 1263897 h 2448014"/>
              <a:gd name="connsiteX7" fmla="*/ 0 w 638251"/>
              <a:gd name="connsiteY7" fmla="*/ 1104335 h 2448014"/>
              <a:gd name="connsiteX8" fmla="*/ 638251 w 638251"/>
              <a:gd name="connsiteY8" fmla="*/ 0 h 2448014"/>
              <a:gd name="connsiteX9" fmla="*/ 638251 w 638251"/>
              <a:gd name="connsiteY9" fmla="*/ 159563 h 2448014"/>
              <a:gd name="connsiteX10" fmla="*/ 1668 w 638251"/>
              <a:gd name="connsiteY10" fmla="*/ 1184117 h 244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8251" h="2448014" stroke="0" extrusionOk="0">
                <a:moveTo>
                  <a:pt x="0" y="1104335"/>
                </a:moveTo>
                <a:cubicBezTo>
                  <a:pt x="-2605" y="1558804"/>
                  <a:pt x="217071" y="2043396"/>
                  <a:pt x="478688" y="2173603"/>
                </a:cubicBezTo>
                <a:cubicBezTo>
                  <a:pt x="472364" y="2144195"/>
                  <a:pt x="480032" y="2132261"/>
                  <a:pt x="478688" y="2093821"/>
                </a:cubicBezTo>
                <a:cubicBezTo>
                  <a:pt x="518516" y="2127245"/>
                  <a:pt x="578193" y="2231040"/>
                  <a:pt x="638251" y="2288451"/>
                </a:cubicBezTo>
                <a:cubicBezTo>
                  <a:pt x="615412" y="2327761"/>
                  <a:pt x="534806" y="2365314"/>
                  <a:pt x="478688" y="2412947"/>
                </a:cubicBezTo>
                <a:cubicBezTo>
                  <a:pt x="476494" y="2388412"/>
                  <a:pt x="485811" y="2351346"/>
                  <a:pt x="478688" y="2333165"/>
                </a:cubicBezTo>
                <a:cubicBezTo>
                  <a:pt x="168951" y="2235943"/>
                  <a:pt x="-54138" y="1704138"/>
                  <a:pt x="0" y="1263897"/>
                </a:cubicBezTo>
                <a:cubicBezTo>
                  <a:pt x="-12183" y="1185720"/>
                  <a:pt x="8050" y="1162838"/>
                  <a:pt x="0" y="1104335"/>
                </a:cubicBezTo>
                <a:close/>
              </a:path>
              <a:path w="638251" h="2448014" fill="darkenLess" stroke="0" extrusionOk="0">
                <a:moveTo>
                  <a:pt x="638251" y="159563"/>
                </a:moveTo>
                <a:cubicBezTo>
                  <a:pt x="398545" y="157041"/>
                  <a:pt x="-25553" y="693790"/>
                  <a:pt x="1668" y="1184117"/>
                </a:cubicBezTo>
                <a:cubicBezTo>
                  <a:pt x="-25919" y="998107"/>
                  <a:pt x="33532" y="767337"/>
                  <a:pt x="69684" y="602577"/>
                </a:cubicBezTo>
                <a:cubicBezTo>
                  <a:pt x="137402" y="255286"/>
                  <a:pt x="400034" y="-8050"/>
                  <a:pt x="638252" y="1"/>
                </a:cubicBezTo>
                <a:cubicBezTo>
                  <a:pt x="643152" y="49328"/>
                  <a:pt x="627873" y="109756"/>
                  <a:pt x="638251" y="159563"/>
                </a:cubicBezTo>
                <a:close/>
              </a:path>
              <a:path w="638251" h="2448014" fill="none" extrusionOk="0">
                <a:moveTo>
                  <a:pt x="0" y="1104335"/>
                </a:moveTo>
                <a:cubicBezTo>
                  <a:pt x="-13371" y="1651305"/>
                  <a:pt x="142713" y="2026293"/>
                  <a:pt x="478688" y="2173603"/>
                </a:cubicBezTo>
                <a:cubicBezTo>
                  <a:pt x="476290" y="2144730"/>
                  <a:pt x="482831" y="2122985"/>
                  <a:pt x="478688" y="2093821"/>
                </a:cubicBezTo>
                <a:cubicBezTo>
                  <a:pt x="570375" y="2170018"/>
                  <a:pt x="552354" y="2212861"/>
                  <a:pt x="638251" y="2288451"/>
                </a:cubicBezTo>
                <a:cubicBezTo>
                  <a:pt x="590470" y="2335921"/>
                  <a:pt x="541576" y="2334729"/>
                  <a:pt x="478688" y="2412947"/>
                </a:cubicBezTo>
                <a:cubicBezTo>
                  <a:pt x="474129" y="2396231"/>
                  <a:pt x="483988" y="2366101"/>
                  <a:pt x="478688" y="2333165"/>
                </a:cubicBezTo>
                <a:cubicBezTo>
                  <a:pt x="276346" y="2159030"/>
                  <a:pt x="-36589" y="1729482"/>
                  <a:pt x="0" y="1263897"/>
                </a:cubicBezTo>
                <a:cubicBezTo>
                  <a:pt x="-5408" y="1231298"/>
                  <a:pt x="5447" y="1145955"/>
                  <a:pt x="0" y="1104335"/>
                </a:cubicBezTo>
                <a:cubicBezTo>
                  <a:pt x="-13762" y="500868"/>
                  <a:pt x="218101" y="34856"/>
                  <a:pt x="638251" y="0"/>
                </a:cubicBezTo>
                <a:cubicBezTo>
                  <a:pt x="646208" y="44576"/>
                  <a:pt x="624363" y="80368"/>
                  <a:pt x="638251" y="159563"/>
                </a:cubicBezTo>
                <a:cubicBezTo>
                  <a:pt x="273604" y="68661"/>
                  <a:pt x="-45897" y="624350"/>
                  <a:pt x="1668" y="1184117"/>
                </a:cubicBezTo>
              </a:path>
              <a:path w="638251" h="2448014" fill="none" stroke="0" extrusionOk="0">
                <a:moveTo>
                  <a:pt x="0" y="1104335"/>
                </a:moveTo>
                <a:cubicBezTo>
                  <a:pt x="-53630" y="1582680"/>
                  <a:pt x="129285" y="2082242"/>
                  <a:pt x="478688" y="2173603"/>
                </a:cubicBezTo>
                <a:cubicBezTo>
                  <a:pt x="472561" y="2142825"/>
                  <a:pt x="486270" y="2131204"/>
                  <a:pt x="478688" y="2093821"/>
                </a:cubicBezTo>
                <a:cubicBezTo>
                  <a:pt x="517511" y="2138217"/>
                  <a:pt x="567944" y="2218249"/>
                  <a:pt x="638251" y="2288451"/>
                </a:cubicBezTo>
                <a:cubicBezTo>
                  <a:pt x="587451" y="2354182"/>
                  <a:pt x="551327" y="2355160"/>
                  <a:pt x="478688" y="2412947"/>
                </a:cubicBezTo>
                <a:cubicBezTo>
                  <a:pt x="474248" y="2392344"/>
                  <a:pt x="483986" y="2371375"/>
                  <a:pt x="478688" y="2333165"/>
                </a:cubicBezTo>
                <a:cubicBezTo>
                  <a:pt x="271317" y="2297454"/>
                  <a:pt x="100235" y="1749128"/>
                  <a:pt x="0" y="1263897"/>
                </a:cubicBezTo>
                <a:cubicBezTo>
                  <a:pt x="-14582" y="1197736"/>
                  <a:pt x="15237" y="1168845"/>
                  <a:pt x="0" y="1104335"/>
                </a:cubicBezTo>
                <a:cubicBezTo>
                  <a:pt x="-4739" y="438902"/>
                  <a:pt x="276495" y="-13915"/>
                  <a:pt x="638251" y="0"/>
                </a:cubicBezTo>
                <a:cubicBezTo>
                  <a:pt x="643358" y="54084"/>
                  <a:pt x="629818" y="85012"/>
                  <a:pt x="638251" y="159563"/>
                </a:cubicBezTo>
                <a:cubicBezTo>
                  <a:pt x="193313" y="174339"/>
                  <a:pt x="49016" y="604618"/>
                  <a:pt x="1668" y="1184117"/>
                </a:cubicBezTo>
              </a:path>
            </a:pathLst>
          </a:custGeom>
          <a:solidFill>
            <a:srgbClr val="F7505A"/>
          </a:solidFill>
          <a:ln>
            <a:solidFill>
              <a:srgbClr val="F7505A"/>
            </a:solidFill>
            <a:extLst>
              <a:ext uri="{C807C97D-BFC1-408E-A445-0C87EB9F89A2}">
                <ask:lineSketchStyleProps xmlns:ask="http://schemas.microsoft.com/office/drawing/2018/sketchyshapes" sd="2415689492">
                  <a:prstGeom prst="curved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00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412</Words>
  <Application>Microsoft Office PowerPoint</Application>
  <PresentationFormat>Personalizar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Gabarito</vt:lpstr>
      <vt:lpstr>Segoe UI</vt:lpstr>
      <vt:lpstr>Open Sans Bold</vt:lpstr>
      <vt:lpstr>Calibri</vt:lpstr>
      <vt:lpstr>Arial</vt:lpstr>
      <vt:lpstr>Open Sans Italics</vt:lpstr>
      <vt:lpstr>Audiowide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ECON25 - PTT Palestrante</dc:title>
  <cp:lastModifiedBy>Andre Luiz da Cunha Dias</cp:lastModifiedBy>
  <cp:revision>27</cp:revision>
  <dcterms:created xsi:type="dcterms:W3CDTF">2006-08-16T00:00:00Z</dcterms:created>
  <dcterms:modified xsi:type="dcterms:W3CDTF">2025-09-09T04:39:50Z</dcterms:modified>
  <dc:identifier>DAGwvJ-GC0A</dc:identifier>
</cp:coreProperties>
</file>